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9" r:id="rId2"/>
    <p:sldId id="357" r:id="rId3"/>
    <p:sldId id="265" r:id="rId4"/>
    <p:sldId id="359" r:id="rId5"/>
    <p:sldId id="360" r:id="rId6"/>
    <p:sldId id="362" r:id="rId7"/>
    <p:sldId id="361" r:id="rId8"/>
    <p:sldId id="370" r:id="rId9"/>
    <p:sldId id="257" r:id="rId10"/>
    <p:sldId id="358" r:id="rId11"/>
    <p:sldId id="369" r:id="rId12"/>
    <p:sldId id="365" r:id="rId13"/>
    <p:sldId id="366" r:id="rId14"/>
    <p:sldId id="367" r:id="rId15"/>
    <p:sldId id="368" r:id="rId16"/>
    <p:sldId id="371" r:id="rId17"/>
    <p:sldId id="258" r:id="rId18"/>
    <p:sldId id="262" r:id="rId19"/>
    <p:sldId id="259"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5450" autoAdjust="0"/>
  </p:normalViewPr>
  <p:slideViewPr>
    <p:cSldViewPr snapToGrid="0">
      <p:cViewPr varScale="1">
        <p:scale>
          <a:sx n="85" d="100"/>
          <a:sy n="85" d="100"/>
        </p:scale>
        <p:origin x="159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image" Target="../media/image19.jpg"/></Relationships>
</file>

<file path=ppt/diagrams/_rels/data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image" Target="../media/image22.jp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image" Target="../media/image19.jpg"/></Relationships>
</file>

<file path=ppt/diagrams/_rels/drawing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0E065B-277B-4A5E-9442-FDC89B611610}"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3CCE20D9-7179-4A83-8475-5544C31FD90F}">
      <dgm:prSet/>
      <dgm:spPr/>
      <dgm:t>
        <a:bodyPr/>
        <a:lstStyle/>
        <a:p>
          <a:pPr>
            <a:lnSpc>
              <a:spcPct val="100000"/>
            </a:lnSpc>
          </a:pPr>
          <a:r>
            <a:rPr lang="en-US" dirty="0"/>
            <a:t>Define implicit bias and explain how it differs from explicit bias</a:t>
          </a:r>
        </a:p>
      </dgm:t>
    </dgm:pt>
    <dgm:pt modelId="{9C8E7198-79D6-4172-899D-129B8CDAE373}" type="parTrans" cxnId="{7546D6E9-8B18-4E9F-8C11-4BE56283987E}">
      <dgm:prSet/>
      <dgm:spPr/>
      <dgm:t>
        <a:bodyPr/>
        <a:lstStyle/>
        <a:p>
          <a:endParaRPr lang="en-US"/>
        </a:p>
      </dgm:t>
    </dgm:pt>
    <dgm:pt modelId="{FE6E87E7-DD1E-42E4-8D60-C8CBC5509081}" type="sibTrans" cxnId="{7546D6E9-8B18-4E9F-8C11-4BE56283987E}">
      <dgm:prSet/>
      <dgm:spPr/>
      <dgm:t>
        <a:bodyPr/>
        <a:lstStyle/>
        <a:p>
          <a:pPr>
            <a:lnSpc>
              <a:spcPct val="100000"/>
            </a:lnSpc>
          </a:pPr>
          <a:endParaRPr lang="en-US"/>
        </a:p>
      </dgm:t>
    </dgm:pt>
    <dgm:pt modelId="{C7D2EA55-4FFA-4205-8552-ACD182107A94}">
      <dgm:prSet/>
      <dgm:spPr/>
      <dgm:t>
        <a:bodyPr/>
        <a:lstStyle/>
        <a:p>
          <a:pPr>
            <a:lnSpc>
              <a:spcPct val="100000"/>
            </a:lnSpc>
          </a:pPr>
          <a:r>
            <a:rPr lang="en-US"/>
            <a:t>Identify how implicit bias can influence decision-making in risk investigations</a:t>
          </a:r>
        </a:p>
      </dgm:t>
    </dgm:pt>
    <dgm:pt modelId="{33116C9D-FFD7-4B97-8977-1FEC50B9DC48}" type="parTrans" cxnId="{1E30E745-E07B-4684-941B-ED643C9575F7}">
      <dgm:prSet/>
      <dgm:spPr/>
      <dgm:t>
        <a:bodyPr/>
        <a:lstStyle/>
        <a:p>
          <a:endParaRPr lang="en-US"/>
        </a:p>
      </dgm:t>
    </dgm:pt>
    <dgm:pt modelId="{345C8E72-59D9-476F-94F0-86A38DD05C61}" type="sibTrans" cxnId="{1E30E745-E07B-4684-941B-ED643C9575F7}">
      <dgm:prSet/>
      <dgm:spPr/>
      <dgm:t>
        <a:bodyPr/>
        <a:lstStyle/>
        <a:p>
          <a:pPr>
            <a:lnSpc>
              <a:spcPct val="100000"/>
            </a:lnSpc>
          </a:pPr>
          <a:endParaRPr lang="en-US"/>
        </a:p>
      </dgm:t>
    </dgm:pt>
    <dgm:pt modelId="{F5D1F216-8AF0-4CAE-A316-8841EEDECD67}">
      <dgm:prSet/>
      <dgm:spPr/>
      <dgm:t>
        <a:bodyPr/>
        <a:lstStyle/>
        <a:p>
          <a:pPr>
            <a:lnSpc>
              <a:spcPct val="100000"/>
            </a:lnSpc>
          </a:pPr>
          <a:r>
            <a:rPr lang="en-US"/>
            <a:t>Share best practices for conducting unbiased risk investigations</a:t>
          </a:r>
        </a:p>
      </dgm:t>
    </dgm:pt>
    <dgm:pt modelId="{9EB3BB6D-213E-43DC-B3A4-D1C2F7186709}" type="parTrans" cxnId="{325801D6-6CC6-4FD3-8063-E50B389CDD18}">
      <dgm:prSet/>
      <dgm:spPr/>
      <dgm:t>
        <a:bodyPr/>
        <a:lstStyle/>
        <a:p>
          <a:endParaRPr lang="en-US"/>
        </a:p>
      </dgm:t>
    </dgm:pt>
    <dgm:pt modelId="{63E783E4-910C-4B34-80C3-8C8B365499AB}" type="sibTrans" cxnId="{325801D6-6CC6-4FD3-8063-E50B389CDD18}">
      <dgm:prSet/>
      <dgm:spPr/>
      <dgm:t>
        <a:bodyPr/>
        <a:lstStyle/>
        <a:p>
          <a:pPr>
            <a:lnSpc>
              <a:spcPct val="100000"/>
            </a:lnSpc>
          </a:pPr>
          <a:endParaRPr lang="en-US"/>
        </a:p>
      </dgm:t>
    </dgm:pt>
    <dgm:pt modelId="{BF79644D-05B9-4960-8728-DF5AE7CA80AC}">
      <dgm:prSet/>
      <dgm:spPr/>
      <dgm:t>
        <a:bodyPr/>
        <a:lstStyle/>
        <a:p>
          <a:pPr>
            <a:lnSpc>
              <a:spcPct val="100000"/>
            </a:lnSpc>
          </a:pPr>
          <a:r>
            <a:rPr lang="en-US" dirty="0"/>
            <a:t>Highlight the importance of diversity and inclusion in investigative teams to mitigate bias</a:t>
          </a:r>
        </a:p>
      </dgm:t>
    </dgm:pt>
    <dgm:pt modelId="{D5DBA245-B1E9-4882-AECD-6AEC429A6990}" type="parTrans" cxnId="{574449E3-22DF-4696-95DA-727B786B35E2}">
      <dgm:prSet/>
      <dgm:spPr/>
      <dgm:t>
        <a:bodyPr/>
        <a:lstStyle/>
        <a:p>
          <a:endParaRPr lang="en-US"/>
        </a:p>
      </dgm:t>
    </dgm:pt>
    <dgm:pt modelId="{DC897BA3-8B68-4820-949B-BA1191964461}" type="sibTrans" cxnId="{574449E3-22DF-4696-95DA-727B786B35E2}">
      <dgm:prSet/>
      <dgm:spPr/>
      <dgm:t>
        <a:bodyPr/>
        <a:lstStyle/>
        <a:p>
          <a:endParaRPr lang="en-US"/>
        </a:p>
      </dgm:t>
    </dgm:pt>
    <dgm:pt modelId="{6CCC9BC8-C7C2-45DB-9F61-50273D879706}" type="pres">
      <dgm:prSet presAssocID="{950E065B-277B-4A5E-9442-FDC89B611610}" presName="root" presStyleCnt="0">
        <dgm:presLayoutVars>
          <dgm:dir/>
          <dgm:resizeHandles val="exact"/>
        </dgm:presLayoutVars>
      </dgm:prSet>
      <dgm:spPr/>
    </dgm:pt>
    <dgm:pt modelId="{653F2BEA-8266-43AE-BFA4-BFFCD1E30401}" type="pres">
      <dgm:prSet presAssocID="{950E065B-277B-4A5E-9442-FDC89B611610}" presName="container" presStyleCnt="0">
        <dgm:presLayoutVars>
          <dgm:dir/>
          <dgm:resizeHandles val="exact"/>
        </dgm:presLayoutVars>
      </dgm:prSet>
      <dgm:spPr/>
    </dgm:pt>
    <dgm:pt modelId="{AC135FA1-CB2B-4AA5-A099-1ED6F0DBAA47}" type="pres">
      <dgm:prSet presAssocID="{3CCE20D9-7179-4A83-8475-5544C31FD90F}" presName="compNode" presStyleCnt="0"/>
      <dgm:spPr/>
    </dgm:pt>
    <dgm:pt modelId="{D7A755E1-7495-4C12-98B3-E55C06A71468}" type="pres">
      <dgm:prSet presAssocID="{3CCE20D9-7179-4A83-8475-5544C31FD90F}" presName="iconBgRect" presStyleLbl="bgShp" presStyleIdx="0" presStyleCnt="4"/>
      <dgm:spPr/>
    </dgm:pt>
    <dgm:pt modelId="{9DDC6A11-5E3C-43F1-99DE-33B472DF6622}" type="pres">
      <dgm:prSet presAssocID="{3CCE20D9-7179-4A83-8475-5544C31FD90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estions"/>
        </a:ext>
      </dgm:extLst>
    </dgm:pt>
    <dgm:pt modelId="{8AC46CEB-9733-41DE-8A28-F871444FF69F}" type="pres">
      <dgm:prSet presAssocID="{3CCE20D9-7179-4A83-8475-5544C31FD90F}" presName="spaceRect" presStyleCnt="0"/>
      <dgm:spPr/>
    </dgm:pt>
    <dgm:pt modelId="{7D8F346A-35D1-4CCF-852A-14DFE56042A9}" type="pres">
      <dgm:prSet presAssocID="{3CCE20D9-7179-4A83-8475-5544C31FD90F}" presName="textRect" presStyleLbl="revTx" presStyleIdx="0" presStyleCnt="4">
        <dgm:presLayoutVars>
          <dgm:chMax val="1"/>
          <dgm:chPref val="1"/>
        </dgm:presLayoutVars>
      </dgm:prSet>
      <dgm:spPr/>
    </dgm:pt>
    <dgm:pt modelId="{66D9D078-6AE1-4592-B916-5BF15E061FEC}" type="pres">
      <dgm:prSet presAssocID="{FE6E87E7-DD1E-42E4-8D60-C8CBC5509081}" presName="sibTrans" presStyleLbl="sibTrans2D1" presStyleIdx="0" presStyleCnt="0"/>
      <dgm:spPr/>
    </dgm:pt>
    <dgm:pt modelId="{28163056-C26E-4303-BF9A-563DA353E4EA}" type="pres">
      <dgm:prSet presAssocID="{C7D2EA55-4FFA-4205-8552-ACD182107A94}" presName="compNode" presStyleCnt="0"/>
      <dgm:spPr/>
    </dgm:pt>
    <dgm:pt modelId="{9D71C29A-5384-42F6-B868-34B02D69B1E1}" type="pres">
      <dgm:prSet presAssocID="{C7D2EA55-4FFA-4205-8552-ACD182107A94}" presName="iconBgRect" presStyleLbl="bgShp" presStyleIdx="1" presStyleCnt="4"/>
      <dgm:spPr/>
    </dgm:pt>
    <dgm:pt modelId="{03D468B2-2774-4884-86A1-34FAF4E1AD18}" type="pres">
      <dgm:prSet presAssocID="{C7D2EA55-4FFA-4205-8552-ACD182107A9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CC784726-913B-46B2-BDF6-A064C66FB9A0}" type="pres">
      <dgm:prSet presAssocID="{C7D2EA55-4FFA-4205-8552-ACD182107A94}" presName="spaceRect" presStyleCnt="0"/>
      <dgm:spPr/>
    </dgm:pt>
    <dgm:pt modelId="{625D6C99-BA2F-4B8B-8D85-8CAE7F1A3A53}" type="pres">
      <dgm:prSet presAssocID="{C7D2EA55-4FFA-4205-8552-ACD182107A94}" presName="textRect" presStyleLbl="revTx" presStyleIdx="1" presStyleCnt="4">
        <dgm:presLayoutVars>
          <dgm:chMax val="1"/>
          <dgm:chPref val="1"/>
        </dgm:presLayoutVars>
      </dgm:prSet>
      <dgm:spPr/>
    </dgm:pt>
    <dgm:pt modelId="{95031B4E-8AA1-4249-8CD1-A47E8BB1AB0B}" type="pres">
      <dgm:prSet presAssocID="{345C8E72-59D9-476F-94F0-86A38DD05C61}" presName="sibTrans" presStyleLbl="sibTrans2D1" presStyleIdx="0" presStyleCnt="0"/>
      <dgm:spPr/>
    </dgm:pt>
    <dgm:pt modelId="{A880FE51-B68A-4379-83AA-2FACA82E9E02}" type="pres">
      <dgm:prSet presAssocID="{F5D1F216-8AF0-4CAE-A316-8841EEDECD67}" presName="compNode" presStyleCnt="0"/>
      <dgm:spPr/>
    </dgm:pt>
    <dgm:pt modelId="{FE830DF5-8448-4B7B-8FDC-8A41C3803CF8}" type="pres">
      <dgm:prSet presAssocID="{F5D1F216-8AF0-4CAE-A316-8841EEDECD67}" presName="iconBgRect" presStyleLbl="bgShp" presStyleIdx="2" presStyleCnt="4"/>
      <dgm:spPr/>
    </dgm:pt>
    <dgm:pt modelId="{82B0BC64-5F88-485E-B410-08C92810BB7F}" type="pres">
      <dgm:prSet presAssocID="{F5D1F216-8AF0-4CAE-A316-8841EEDECD6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gnifying glass"/>
        </a:ext>
      </dgm:extLst>
    </dgm:pt>
    <dgm:pt modelId="{EF73A6D4-4C18-4972-B011-BD6218E654E0}" type="pres">
      <dgm:prSet presAssocID="{F5D1F216-8AF0-4CAE-A316-8841EEDECD67}" presName="spaceRect" presStyleCnt="0"/>
      <dgm:spPr/>
    </dgm:pt>
    <dgm:pt modelId="{3D01B321-6D04-4F55-BECD-92743FA3A7D9}" type="pres">
      <dgm:prSet presAssocID="{F5D1F216-8AF0-4CAE-A316-8841EEDECD67}" presName="textRect" presStyleLbl="revTx" presStyleIdx="2" presStyleCnt="4">
        <dgm:presLayoutVars>
          <dgm:chMax val="1"/>
          <dgm:chPref val="1"/>
        </dgm:presLayoutVars>
      </dgm:prSet>
      <dgm:spPr/>
    </dgm:pt>
    <dgm:pt modelId="{37803A93-5138-46BA-B3D7-200AF7A6C1F7}" type="pres">
      <dgm:prSet presAssocID="{63E783E4-910C-4B34-80C3-8C8B365499AB}" presName="sibTrans" presStyleLbl="sibTrans2D1" presStyleIdx="0" presStyleCnt="0"/>
      <dgm:spPr/>
    </dgm:pt>
    <dgm:pt modelId="{D7F5E412-6A19-485D-86A5-49C6D49AAF59}" type="pres">
      <dgm:prSet presAssocID="{BF79644D-05B9-4960-8728-DF5AE7CA80AC}" presName="compNode" presStyleCnt="0"/>
      <dgm:spPr/>
    </dgm:pt>
    <dgm:pt modelId="{366E0ACD-12F0-447F-BD78-FBDDF3C0E064}" type="pres">
      <dgm:prSet presAssocID="{BF79644D-05B9-4960-8728-DF5AE7CA80AC}" presName="iconBgRect" presStyleLbl="bgShp" presStyleIdx="3" presStyleCnt="4"/>
      <dgm:spPr/>
    </dgm:pt>
    <dgm:pt modelId="{9E0D61BC-C3C2-4BE4-BBE6-881B05980E34}" type="pres">
      <dgm:prSet presAssocID="{BF79644D-05B9-4960-8728-DF5AE7CA80A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roup"/>
        </a:ext>
      </dgm:extLst>
    </dgm:pt>
    <dgm:pt modelId="{46CCEDD8-407B-4BC5-8EDC-2A02A2F0D051}" type="pres">
      <dgm:prSet presAssocID="{BF79644D-05B9-4960-8728-DF5AE7CA80AC}" presName="spaceRect" presStyleCnt="0"/>
      <dgm:spPr/>
    </dgm:pt>
    <dgm:pt modelId="{4C977E3D-6A49-4CDC-A586-0FF254299288}" type="pres">
      <dgm:prSet presAssocID="{BF79644D-05B9-4960-8728-DF5AE7CA80AC}" presName="textRect" presStyleLbl="revTx" presStyleIdx="3" presStyleCnt="4">
        <dgm:presLayoutVars>
          <dgm:chMax val="1"/>
          <dgm:chPref val="1"/>
        </dgm:presLayoutVars>
      </dgm:prSet>
      <dgm:spPr/>
    </dgm:pt>
  </dgm:ptLst>
  <dgm:cxnLst>
    <dgm:cxn modelId="{797F3E3F-AF9D-44E9-A3AD-18BDDA0E175C}" type="presOf" srcId="{C7D2EA55-4FFA-4205-8552-ACD182107A94}" destId="{625D6C99-BA2F-4B8B-8D85-8CAE7F1A3A53}" srcOrd="0" destOrd="0" presId="urn:microsoft.com/office/officeart/2018/2/layout/IconCircleList"/>
    <dgm:cxn modelId="{FA7A4E61-97CD-4FE7-967E-3FB3D3F8C754}" type="presOf" srcId="{3CCE20D9-7179-4A83-8475-5544C31FD90F}" destId="{7D8F346A-35D1-4CCF-852A-14DFE56042A9}" srcOrd="0" destOrd="0" presId="urn:microsoft.com/office/officeart/2018/2/layout/IconCircleList"/>
    <dgm:cxn modelId="{60F05A45-DDB8-4867-B919-EE01C17898A2}" type="presOf" srcId="{63E783E4-910C-4B34-80C3-8C8B365499AB}" destId="{37803A93-5138-46BA-B3D7-200AF7A6C1F7}" srcOrd="0" destOrd="0" presId="urn:microsoft.com/office/officeart/2018/2/layout/IconCircleList"/>
    <dgm:cxn modelId="{1E30E745-E07B-4684-941B-ED643C9575F7}" srcId="{950E065B-277B-4A5E-9442-FDC89B611610}" destId="{C7D2EA55-4FFA-4205-8552-ACD182107A94}" srcOrd="1" destOrd="0" parTransId="{33116C9D-FFD7-4B97-8977-1FEC50B9DC48}" sibTransId="{345C8E72-59D9-476F-94F0-86A38DD05C61}"/>
    <dgm:cxn modelId="{518F9667-E439-4FCB-B410-3AD918257277}" type="presOf" srcId="{FE6E87E7-DD1E-42E4-8D60-C8CBC5509081}" destId="{66D9D078-6AE1-4592-B916-5BF15E061FEC}" srcOrd="0" destOrd="0" presId="urn:microsoft.com/office/officeart/2018/2/layout/IconCircleList"/>
    <dgm:cxn modelId="{C477E370-DFD4-4121-89FD-84570C01F8FC}" type="presOf" srcId="{F5D1F216-8AF0-4CAE-A316-8841EEDECD67}" destId="{3D01B321-6D04-4F55-BECD-92743FA3A7D9}" srcOrd="0" destOrd="0" presId="urn:microsoft.com/office/officeart/2018/2/layout/IconCircleList"/>
    <dgm:cxn modelId="{BC55E254-99C4-4DF6-A69A-7BBF91C1D281}" type="presOf" srcId="{BF79644D-05B9-4960-8728-DF5AE7CA80AC}" destId="{4C977E3D-6A49-4CDC-A586-0FF254299288}" srcOrd="0" destOrd="0" presId="urn:microsoft.com/office/officeart/2018/2/layout/IconCircleList"/>
    <dgm:cxn modelId="{BC680987-DF89-4D1C-BFE9-F3FDA86E0021}" type="presOf" srcId="{345C8E72-59D9-476F-94F0-86A38DD05C61}" destId="{95031B4E-8AA1-4249-8CD1-A47E8BB1AB0B}" srcOrd="0" destOrd="0" presId="urn:microsoft.com/office/officeart/2018/2/layout/IconCircleList"/>
    <dgm:cxn modelId="{325801D6-6CC6-4FD3-8063-E50B389CDD18}" srcId="{950E065B-277B-4A5E-9442-FDC89B611610}" destId="{F5D1F216-8AF0-4CAE-A316-8841EEDECD67}" srcOrd="2" destOrd="0" parTransId="{9EB3BB6D-213E-43DC-B3A4-D1C2F7186709}" sibTransId="{63E783E4-910C-4B34-80C3-8C8B365499AB}"/>
    <dgm:cxn modelId="{574449E3-22DF-4696-95DA-727B786B35E2}" srcId="{950E065B-277B-4A5E-9442-FDC89B611610}" destId="{BF79644D-05B9-4960-8728-DF5AE7CA80AC}" srcOrd="3" destOrd="0" parTransId="{D5DBA245-B1E9-4882-AECD-6AEC429A6990}" sibTransId="{DC897BA3-8B68-4820-949B-BA1191964461}"/>
    <dgm:cxn modelId="{5DAF34E9-2691-48C0-92EE-E708AA4281E2}" type="presOf" srcId="{950E065B-277B-4A5E-9442-FDC89B611610}" destId="{6CCC9BC8-C7C2-45DB-9F61-50273D879706}" srcOrd="0" destOrd="0" presId="urn:microsoft.com/office/officeart/2018/2/layout/IconCircleList"/>
    <dgm:cxn modelId="{7546D6E9-8B18-4E9F-8C11-4BE56283987E}" srcId="{950E065B-277B-4A5E-9442-FDC89B611610}" destId="{3CCE20D9-7179-4A83-8475-5544C31FD90F}" srcOrd="0" destOrd="0" parTransId="{9C8E7198-79D6-4172-899D-129B8CDAE373}" sibTransId="{FE6E87E7-DD1E-42E4-8D60-C8CBC5509081}"/>
    <dgm:cxn modelId="{57267702-E593-4FCF-88D4-28F6485FE4F2}" type="presParOf" srcId="{6CCC9BC8-C7C2-45DB-9F61-50273D879706}" destId="{653F2BEA-8266-43AE-BFA4-BFFCD1E30401}" srcOrd="0" destOrd="0" presId="urn:microsoft.com/office/officeart/2018/2/layout/IconCircleList"/>
    <dgm:cxn modelId="{E48BB995-0DF7-4FC7-B7E3-6073D65ECCE0}" type="presParOf" srcId="{653F2BEA-8266-43AE-BFA4-BFFCD1E30401}" destId="{AC135FA1-CB2B-4AA5-A099-1ED6F0DBAA47}" srcOrd="0" destOrd="0" presId="urn:microsoft.com/office/officeart/2018/2/layout/IconCircleList"/>
    <dgm:cxn modelId="{C210818E-7909-484E-9DD0-A3FC4627EB35}" type="presParOf" srcId="{AC135FA1-CB2B-4AA5-A099-1ED6F0DBAA47}" destId="{D7A755E1-7495-4C12-98B3-E55C06A71468}" srcOrd="0" destOrd="0" presId="urn:microsoft.com/office/officeart/2018/2/layout/IconCircleList"/>
    <dgm:cxn modelId="{84C1FEEC-330C-407C-BFDE-6802DE35439F}" type="presParOf" srcId="{AC135FA1-CB2B-4AA5-A099-1ED6F0DBAA47}" destId="{9DDC6A11-5E3C-43F1-99DE-33B472DF6622}" srcOrd="1" destOrd="0" presId="urn:microsoft.com/office/officeart/2018/2/layout/IconCircleList"/>
    <dgm:cxn modelId="{0B88FDD8-515A-4527-97DC-3177E477786D}" type="presParOf" srcId="{AC135FA1-CB2B-4AA5-A099-1ED6F0DBAA47}" destId="{8AC46CEB-9733-41DE-8A28-F871444FF69F}" srcOrd="2" destOrd="0" presId="urn:microsoft.com/office/officeart/2018/2/layout/IconCircleList"/>
    <dgm:cxn modelId="{C87A4D34-2FFD-425F-9301-459368A53C81}" type="presParOf" srcId="{AC135FA1-CB2B-4AA5-A099-1ED6F0DBAA47}" destId="{7D8F346A-35D1-4CCF-852A-14DFE56042A9}" srcOrd="3" destOrd="0" presId="urn:microsoft.com/office/officeart/2018/2/layout/IconCircleList"/>
    <dgm:cxn modelId="{949F52F5-11F8-4F24-AEC9-22D2140D1DAD}" type="presParOf" srcId="{653F2BEA-8266-43AE-BFA4-BFFCD1E30401}" destId="{66D9D078-6AE1-4592-B916-5BF15E061FEC}" srcOrd="1" destOrd="0" presId="urn:microsoft.com/office/officeart/2018/2/layout/IconCircleList"/>
    <dgm:cxn modelId="{EF62710F-9E8D-42E0-ACAF-43184AA4BDB8}" type="presParOf" srcId="{653F2BEA-8266-43AE-BFA4-BFFCD1E30401}" destId="{28163056-C26E-4303-BF9A-563DA353E4EA}" srcOrd="2" destOrd="0" presId="urn:microsoft.com/office/officeart/2018/2/layout/IconCircleList"/>
    <dgm:cxn modelId="{D34EE1EA-6B71-44C2-9BC9-0FA84292F216}" type="presParOf" srcId="{28163056-C26E-4303-BF9A-563DA353E4EA}" destId="{9D71C29A-5384-42F6-B868-34B02D69B1E1}" srcOrd="0" destOrd="0" presId="urn:microsoft.com/office/officeart/2018/2/layout/IconCircleList"/>
    <dgm:cxn modelId="{CBBE4A56-6014-4E71-AC16-6085F26AC8DE}" type="presParOf" srcId="{28163056-C26E-4303-BF9A-563DA353E4EA}" destId="{03D468B2-2774-4884-86A1-34FAF4E1AD18}" srcOrd="1" destOrd="0" presId="urn:microsoft.com/office/officeart/2018/2/layout/IconCircleList"/>
    <dgm:cxn modelId="{A73597C2-63DD-463D-B294-438E5307AECE}" type="presParOf" srcId="{28163056-C26E-4303-BF9A-563DA353E4EA}" destId="{CC784726-913B-46B2-BDF6-A064C66FB9A0}" srcOrd="2" destOrd="0" presId="urn:microsoft.com/office/officeart/2018/2/layout/IconCircleList"/>
    <dgm:cxn modelId="{5EDE74E5-3377-44D9-B4FA-D39112275F6B}" type="presParOf" srcId="{28163056-C26E-4303-BF9A-563DA353E4EA}" destId="{625D6C99-BA2F-4B8B-8D85-8CAE7F1A3A53}" srcOrd="3" destOrd="0" presId="urn:microsoft.com/office/officeart/2018/2/layout/IconCircleList"/>
    <dgm:cxn modelId="{6D28EE75-0625-4362-BA9A-2C398D6B4725}" type="presParOf" srcId="{653F2BEA-8266-43AE-BFA4-BFFCD1E30401}" destId="{95031B4E-8AA1-4249-8CD1-A47E8BB1AB0B}" srcOrd="3" destOrd="0" presId="urn:microsoft.com/office/officeart/2018/2/layout/IconCircleList"/>
    <dgm:cxn modelId="{063B4CB9-D11F-4213-ABE7-0CBC39344493}" type="presParOf" srcId="{653F2BEA-8266-43AE-BFA4-BFFCD1E30401}" destId="{A880FE51-B68A-4379-83AA-2FACA82E9E02}" srcOrd="4" destOrd="0" presId="urn:microsoft.com/office/officeart/2018/2/layout/IconCircleList"/>
    <dgm:cxn modelId="{C026EFD0-1525-499F-9004-E47B7CF84853}" type="presParOf" srcId="{A880FE51-B68A-4379-83AA-2FACA82E9E02}" destId="{FE830DF5-8448-4B7B-8FDC-8A41C3803CF8}" srcOrd="0" destOrd="0" presId="urn:microsoft.com/office/officeart/2018/2/layout/IconCircleList"/>
    <dgm:cxn modelId="{4D245F08-4820-41A0-A066-B3B44FF2BCF2}" type="presParOf" srcId="{A880FE51-B68A-4379-83AA-2FACA82E9E02}" destId="{82B0BC64-5F88-485E-B410-08C92810BB7F}" srcOrd="1" destOrd="0" presId="urn:microsoft.com/office/officeart/2018/2/layout/IconCircleList"/>
    <dgm:cxn modelId="{6BE22B89-D8ED-4631-B012-58CBD245E9A2}" type="presParOf" srcId="{A880FE51-B68A-4379-83AA-2FACA82E9E02}" destId="{EF73A6D4-4C18-4972-B011-BD6218E654E0}" srcOrd="2" destOrd="0" presId="urn:microsoft.com/office/officeart/2018/2/layout/IconCircleList"/>
    <dgm:cxn modelId="{B11C6910-B96B-4412-84D6-03E6F9B7F292}" type="presParOf" srcId="{A880FE51-B68A-4379-83AA-2FACA82E9E02}" destId="{3D01B321-6D04-4F55-BECD-92743FA3A7D9}" srcOrd="3" destOrd="0" presId="urn:microsoft.com/office/officeart/2018/2/layout/IconCircleList"/>
    <dgm:cxn modelId="{D462C301-C174-4F06-9591-282AD2C17C02}" type="presParOf" srcId="{653F2BEA-8266-43AE-BFA4-BFFCD1E30401}" destId="{37803A93-5138-46BA-B3D7-200AF7A6C1F7}" srcOrd="5" destOrd="0" presId="urn:microsoft.com/office/officeart/2018/2/layout/IconCircleList"/>
    <dgm:cxn modelId="{3F113A1C-82EA-49E5-80B6-FF96962711F7}" type="presParOf" srcId="{653F2BEA-8266-43AE-BFA4-BFFCD1E30401}" destId="{D7F5E412-6A19-485D-86A5-49C6D49AAF59}" srcOrd="6" destOrd="0" presId="urn:microsoft.com/office/officeart/2018/2/layout/IconCircleList"/>
    <dgm:cxn modelId="{624E2DBF-D06D-47C0-BE18-0BBC8610D521}" type="presParOf" srcId="{D7F5E412-6A19-485D-86A5-49C6D49AAF59}" destId="{366E0ACD-12F0-447F-BD78-FBDDF3C0E064}" srcOrd="0" destOrd="0" presId="urn:microsoft.com/office/officeart/2018/2/layout/IconCircleList"/>
    <dgm:cxn modelId="{0CE7D428-1F22-46F1-9D3E-B6819E2344C5}" type="presParOf" srcId="{D7F5E412-6A19-485D-86A5-49C6D49AAF59}" destId="{9E0D61BC-C3C2-4BE4-BBE6-881B05980E34}" srcOrd="1" destOrd="0" presId="urn:microsoft.com/office/officeart/2018/2/layout/IconCircleList"/>
    <dgm:cxn modelId="{1CFB4C43-40FF-4AC8-8C68-1EE3A70A5FEF}" type="presParOf" srcId="{D7F5E412-6A19-485D-86A5-49C6D49AAF59}" destId="{46CCEDD8-407B-4BC5-8EDC-2A02A2F0D051}" srcOrd="2" destOrd="0" presId="urn:microsoft.com/office/officeart/2018/2/layout/IconCircleList"/>
    <dgm:cxn modelId="{1B08E92C-B867-412E-BE89-A267BEFA3209}" type="presParOf" srcId="{D7F5E412-6A19-485D-86A5-49C6D49AAF59}" destId="{4C977E3D-6A49-4CDC-A586-0FF254299288}"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DC2217-6AB5-413E-92CD-49C26BB936E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72F6C55C-7352-40DF-9EDA-5B46F6CC9651}">
      <dgm:prSet custT="1"/>
      <dgm:spPr/>
      <dgm:t>
        <a:bodyPr/>
        <a:lstStyle/>
        <a:p>
          <a:pPr>
            <a:lnSpc>
              <a:spcPct val="100000"/>
            </a:lnSpc>
          </a:pPr>
          <a:r>
            <a:rPr lang="en-US" sz="2400" b="0" i="0" baseline="0" dirty="0"/>
            <a:t>Patient harm and inequitable care</a:t>
          </a:r>
          <a:endParaRPr lang="en-US" sz="2400" dirty="0"/>
        </a:p>
      </dgm:t>
    </dgm:pt>
    <dgm:pt modelId="{C589B004-4947-4E5A-963D-F0442A8405D9}" type="parTrans" cxnId="{443DD42F-3A08-4682-9A88-3506263CA1CD}">
      <dgm:prSet/>
      <dgm:spPr/>
      <dgm:t>
        <a:bodyPr/>
        <a:lstStyle/>
        <a:p>
          <a:endParaRPr lang="en-US"/>
        </a:p>
      </dgm:t>
    </dgm:pt>
    <dgm:pt modelId="{D17C8D6C-49E8-4A2D-96E5-5E917D2BB717}" type="sibTrans" cxnId="{443DD42F-3A08-4682-9A88-3506263CA1CD}">
      <dgm:prSet/>
      <dgm:spPr/>
      <dgm:t>
        <a:bodyPr/>
        <a:lstStyle/>
        <a:p>
          <a:endParaRPr lang="en-US"/>
        </a:p>
      </dgm:t>
    </dgm:pt>
    <dgm:pt modelId="{F70CB323-1FFD-4B63-ABBB-3EDCE528090E}">
      <dgm:prSet custT="1"/>
      <dgm:spPr/>
      <dgm:t>
        <a:bodyPr/>
        <a:lstStyle/>
        <a:p>
          <a:pPr>
            <a:lnSpc>
              <a:spcPct val="100000"/>
            </a:lnSpc>
          </a:pPr>
          <a:r>
            <a:rPr lang="en-US" sz="2400" b="0" i="0" baseline="0" dirty="0"/>
            <a:t>Increased liability and legal exposure</a:t>
          </a:r>
          <a:endParaRPr lang="en-US" sz="2400" dirty="0"/>
        </a:p>
      </dgm:t>
    </dgm:pt>
    <dgm:pt modelId="{9F333D2B-5289-4C2F-9118-75D09981B7C7}" type="parTrans" cxnId="{886F752D-99DE-4952-B80F-7F8442C5001E}">
      <dgm:prSet/>
      <dgm:spPr/>
      <dgm:t>
        <a:bodyPr/>
        <a:lstStyle/>
        <a:p>
          <a:endParaRPr lang="en-US"/>
        </a:p>
      </dgm:t>
    </dgm:pt>
    <dgm:pt modelId="{E9B14D41-E592-41DA-B33B-2F73A43DDF4A}" type="sibTrans" cxnId="{886F752D-99DE-4952-B80F-7F8442C5001E}">
      <dgm:prSet/>
      <dgm:spPr/>
      <dgm:t>
        <a:bodyPr/>
        <a:lstStyle/>
        <a:p>
          <a:endParaRPr lang="en-US"/>
        </a:p>
      </dgm:t>
    </dgm:pt>
    <dgm:pt modelId="{BC08A6D0-A2D6-48C1-ADDF-A5369CCD628E}">
      <dgm:prSet custT="1"/>
      <dgm:spPr/>
      <dgm:t>
        <a:bodyPr/>
        <a:lstStyle/>
        <a:p>
          <a:pPr>
            <a:lnSpc>
              <a:spcPct val="100000"/>
            </a:lnSpc>
          </a:pPr>
          <a:r>
            <a:rPr lang="en-US" sz="2400" b="0" i="0" baseline="0" dirty="0"/>
            <a:t>Damage to trust and reputation</a:t>
          </a:r>
          <a:endParaRPr lang="en-US" sz="2400" dirty="0"/>
        </a:p>
      </dgm:t>
    </dgm:pt>
    <dgm:pt modelId="{F00B4368-4479-4231-BCBF-ADFC004850AD}" type="parTrans" cxnId="{8300060F-32B8-4431-84FD-FA291F6654AF}">
      <dgm:prSet/>
      <dgm:spPr/>
      <dgm:t>
        <a:bodyPr/>
        <a:lstStyle/>
        <a:p>
          <a:endParaRPr lang="en-US"/>
        </a:p>
      </dgm:t>
    </dgm:pt>
    <dgm:pt modelId="{9734DB9A-FFAD-4707-9F74-2278E92F0F8B}" type="sibTrans" cxnId="{8300060F-32B8-4431-84FD-FA291F6654AF}">
      <dgm:prSet/>
      <dgm:spPr/>
      <dgm:t>
        <a:bodyPr/>
        <a:lstStyle/>
        <a:p>
          <a:endParaRPr lang="en-US"/>
        </a:p>
      </dgm:t>
    </dgm:pt>
    <dgm:pt modelId="{3B21DA4C-37E0-4046-8D30-1134D06CBB03}">
      <dgm:prSet custT="1"/>
      <dgm:spPr/>
      <dgm:t>
        <a:bodyPr/>
        <a:lstStyle/>
        <a:p>
          <a:pPr>
            <a:lnSpc>
              <a:spcPct val="100000"/>
            </a:lnSpc>
          </a:pPr>
          <a:r>
            <a:rPr lang="en-US" sz="2400" b="0" i="0" baseline="0" dirty="0"/>
            <a:t>Staff morale and retention issues</a:t>
          </a:r>
          <a:endParaRPr lang="en-US" sz="2400" dirty="0"/>
        </a:p>
      </dgm:t>
    </dgm:pt>
    <dgm:pt modelId="{B929DD8D-EA3B-49BB-ACCD-48D9802063E3}" type="parTrans" cxnId="{2783D694-28B8-47F9-B032-786EED717CEE}">
      <dgm:prSet/>
      <dgm:spPr/>
      <dgm:t>
        <a:bodyPr/>
        <a:lstStyle/>
        <a:p>
          <a:endParaRPr lang="en-US"/>
        </a:p>
      </dgm:t>
    </dgm:pt>
    <dgm:pt modelId="{89FA6694-AA2E-4AE3-A2D8-13A66024AA56}" type="sibTrans" cxnId="{2783D694-28B8-47F9-B032-786EED717CEE}">
      <dgm:prSet/>
      <dgm:spPr/>
      <dgm:t>
        <a:bodyPr/>
        <a:lstStyle/>
        <a:p>
          <a:endParaRPr lang="en-US"/>
        </a:p>
      </dgm:t>
    </dgm:pt>
    <dgm:pt modelId="{41CF3799-BCC2-4E68-8012-34B9610D15E5}">
      <dgm:prSet custT="1"/>
      <dgm:spPr/>
      <dgm:t>
        <a:bodyPr/>
        <a:lstStyle/>
        <a:p>
          <a:pPr>
            <a:lnSpc>
              <a:spcPct val="100000"/>
            </a:lnSpc>
          </a:pPr>
          <a:r>
            <a:rPr lang="en-US" sz="2400" b="0" i="0" baseline="0" dirty="0"/>
            <a:t>Undermining just culture and safety reporting</a:t>
          </a:r>
          <a:endParaRPr lang="en-US" sz="2400" dirty="0"/>
        </a:p>
      </dgm:t>
    </dgm:pt>
    <dgm:pt modelId="{C4DAE625-886A-449F-BB15-A124F4151714}" type="parTrans" cxnId="{9A5735F6-9F09-49AC-9461-0E4737E90B76}">
      <dgm:prSet/>
      <dgm:spPr/>
      <dgm:t>
        <a:bodyPr/>
        <a:lstStyle/>
        <a:p>
          <a:endParaRPr lang="en-US"/>
        </a:p>
      </dgm:t>
    </dgm:pt>
    <dgm:pt modelId="{09060098-2F51-445F-99AB-F3168E0CDDA3}" type="sibTrans" cxnId="{9A5735F6-9F09-49AC-9461-0E4737E90B76}">
      <dgm:prSet/>
      <dgm:spPr/>
      <dgm:t>
        <a:bodyPr/>
        <a:lstStyle/>
        <a:p>
          <a:endParaRPr lang="en-US"/>
        </a:p>
      </dgm:t>
    </dgm:pt>
    <dgm:pt modelId="{B909F06D-D5B2-483E-A284-144C2A5DCFF3}" type="pres">
      <dgm:prSet presAssocID="{B0DC2217-6AB5-413E-92CD-49C26BB936ED}" presName="vert0" presStyleCnt="0">
        <dgm:presLayoutVars>
          <dgm:dir/>
          <dgm:animOne val="branch"/>
          <dgm:animLvl val="lvl"/>
        </dgm:presLayoutVars>
      </dgm:prSet>
      <dgm:spPr/>
    </dgm:pt>
    <dgm:pt modelId="{F2E7F083-F11F-4833-B064-60920BB2CE10}" type="pres">
      <dgm:prSet presAssocID="{72F6C55C-7352-40DF-9EDA-5B46F6CC9651}" presName="thickLine" presStyleLbl="alignNode1" presStyleIdx="0" presStyleCnt="5"/>
      <dgm:spPr/>
    </dgm:pt>
    <dgm:pt modelId="{C8AE9793-5226-4032-8FEB-6C8F34DF960C}" type="pres">
      <dgm:prSet presAssocID="{72F6C55C-7352-40DF-9EDA-5B46F6CC9651}" presName="horz1" presStyleCnt="0"/>
      <dgm:spPr/>
    </dgm:pt>
    <dgm:pt modelId="{D161CA40-6D8F-4762-8A7B-65D906FE556D}" type="pres">
      <dgm:prSet presAssocID="{72F6C55C-7352-40DF-9EDA-5B46F6CC9651}" presName="tx1" presStyleLbl="revTx" presStyleIdx="0" presStyleCnt="5"/>
      <dgm:spPr/>
    </dgm:pt>
    <dgm:pt modelId="{97C906E6-CDB8-40A2-A171-782A2943D4F8}" type="pres">
      <dgm:prSet presAssocID="{72F6C55C-7352-40DF-9EDA-5B46F6CC9651}" presName="vert1" presStyleCnt="0"/>
      <dgm:spPr/>
    </dgm:pt>
    <dgm:pt modelId="{2B42425E-FB6E-4B24-B132-CCB04AC77A66}" type="pres">
      <dgm:prSet presAssocID="{F70CB323-1FFD-4B63-ABBB-3EDCE528090E}" presName="thickLine" presStyleLbl="alignNode1" presStyleIdx="1" presStyleCnt="5"/>
      <dgm:spPr/>
    </dgm:pt>
    <dgm:pt modelId="{8C27F9DC-A6F6-4BC7-BF7E-03548F12D729}" type="pres">
      <dgm:prSet presAssocID="{F70CB323-1FFD-4B63-ABBB-3EDCE528090E}" presName="horz1" presStyleCnt="0"/>
      <dgm:spPr/>
    </dgm:pt>
    <dgm:pt modelId="{D966CD15-9B52-4445-9923-BD44B40C64A4}" type="pres">
      <dgm:prSet presAssocID="{F70CB323-1FFD-4B63-ABBB-3EDCE528090E}" presName="tx1" presStyleLbl="revTx" presStyleIdx="1" presStyleCnt="5"/>
      <dgm:spPr/>
    </dgm:pt>
    <dgm:pt modelId="{1EC95D33-5DD7-41B1-8E6F-D89142EBDDA2}" type="pres">
      <dgm:prSet presAssocID="{F70CB323-1FFD-4B63-ABBB-3EDCE528090E}" presName="vert1" presStyleCnt="0"/>
      <dgm:spPr/>
    </dgm:pt>
    <dgm:pt modelId="{3EC49E9E-A4E8-46E6-B764-477C5DD6996E}" type="pres">
      <dgm:prSet presAssocID="{BC08A6D0-A2D6-48C1-ADDF-A5369CCD628E}" presName="thickLine" presStyleLbl="alignNode1" presStyleIdx="2" presStyleCnt="5"/>
      <dgm:spPr/>
    </dgm:pt>
    <dgm:pt modelId="{835DD311-DD99-41DD-B94A-97AE01C5E6B4}" type="pres">
      <dgm:prSet presAssocID="{BC08A6D0-A2D6-48C1-ADDF-A5369CCD628E}" presName="horz1" presStyleCnt="0"/>
      <dgm:spPr/>
    </dgm:pt>
    <dgm:pt modelId="{BF21D73D-06E3-4F0A-97EC-FC68A2CF52CB}" type="pres">
      <dgm:prSet presAssocID="{BC08A6D0-A2D6-48C1-ADDF-A5369CCD628E}" presName="tx1" presStyleLbl="revTx" presStyleIdx="2" presStyleCnt="5"/>
      <dgm:spPr/>
    </dgm:pt>
    <dgm:pt modelId="{4485388B-B400-4190-961F-AFC7513CB984}" type="pres">
      <dgm:prSet presAssocID="{BC08A6D0-A2D6-48C1-ADDF-A5369CCD628E}" presName="vert1" presStyleCnt="0"/>
      <dgm:spPr/>
    </dgm:pt>
    <dgm:pt modelId="{053FD079-8272-4456-A7B9-4BB77BB1BCD7}" type="pres">
      <dgm:prSet presAssocID="{3B21DA4C-37E0-4046-8D30-1134D06CBB03}" presName="thickLine" presStyleLbl="alignNode1" presStyleIdx="3" presStyleCnt="5"/>
      <dgm:spPr/>
    </dgm:pt>
    <dgm:pt modelId="{CB147033-D22A-49AE-BD8E-78CDA5E0817D}" type="pres">
      <dgm:prSet presAssocID="{3B21DA4C-37E0-4046-8D30-1134D06CBB03}" presName="horz1" presStyleCnt="0"/>
      <dgm:spPr/>
    </dgm:pt>
    <dgm:pt modelId="{6AA99549-482C-4333-9E87-5F68E82CC3FC}" type="pres">
      <dgm:prSet presAssocID="{3B21DA4C-37E0-4046-8D30-1134D06CBB03}" presName="tx1" presStyleLbl="revTx" presStyleIdx="3" presStyleCnt="5"/>
      <dgm:spPr/>
    </dgm:pt>
    <dgm:pt modelId="{94577833-1AA1-465A-8DAA-619BFE5B7E65}" type="pres">
      <dgm:prSet presAssocID="{3B21DA4C-37E0-4046-8D30-1134D06CBB03}" presName="vert1" presStyleCnt="0"/>
      <dgm:spPr/>
    </dgm:pt>
    <dgm:pt modelId="{6A47C0A6-D107-4BC3-93C4-F8E0814DFB01}" type="pres">
      <dgm:prSet presAssocID="{41CF3799-BCC2-4E68-8012-34B9610D15E5}" presName="thickLine" presStyleLbl="alignNode1" presStyleIdx="4" presStyleCnt="5"/>
      <dgm:spPr/>
    </dgm:pt>
    <dgm:pt modelId="{03056061-67D3-4742-9E13-E183CBD1A1E9}" type="pres">
      <dgm:prSet presAssocID="{41CF3799-BCC2-4E68-8012-34B9610D15E5}" presName="horz1" presStyleCnt="0"/>
      <dgm:spPr/>
    </dgm:pt>
    <dgm:pt modelId="{D542508C-3406-48D6-8E26-2AE3C5632925}" type="pres">
      <dgm:prSet presAssocID="{41CF3799-BCC2-4E68-8012-34B9610D15E5}" presName="tx1" presStyleLbl="revTx" presStyleIdx="4" presStyleCnt="5"/>
      <dgm:spPr/>
    </dgm:pt>
    <dgm:pt modelId="{5297FB4E-E861-4D42-A6F9-2D5171EE6041}" type="pres">
      <dgm:prSet presAssocID="{41CF3799-BCC2-4E68-8012-34B9610D15E5}" presName="vert1" presStyleCnt="0"/>
      <dgm:spPr/>
    </dgm:pt>
  </dgm:ptLst>
  <dgm:cxnLst>
    <dgm:cxn modelId="{8300060F-32B8-4431-84FD-FA291F6654AF}" srcId="{B0DC2217-6AB5-413E-92CD-49C26BB936ED}" destId="{BC08A6D0-A2D6-48C1-ADDF-A5369CCD628E}" srcOrd="2" destOrd="0" parTransId="{F00B4368-4479-4231-BCBF-ADFC004850AD}" sibTransId="{9734DB9A-FFAD-4707-9F74-2278E92F0F8B}"/>
    <dgm:cxn modelId="{A9595918-405F-4C23-BD8C-6B9C052E7352}" type="presOf" srcId="{41CF3799-BCC2-4E68-8012-34B9610D15E5}" destId="{D542508C-3406-48D6-8E26-2AE3C5632925}" srcOrd="0" destOrd="0" presId="urn:microsoft.com/office/officeart/2008/layout/LinedList"/>
    <dgm:cxn modelId="{CAF56721-E5E9-4670-8827-EEEEE945A8C2}" type="presOf" srcId="{72F6C55C-7352-40DF-9EDA-5B46F6CC9651}" destId="{D161CA40-6D8F-4762-8A7B-65D906FE556D}" srcOrd="0" destOrd="0" presId="urn:microsoft.com/office/officeart/2008/layout/LinedList"/>
    <dgm:cxn modelId="{95D0D324-5A0C-4BEC-8C9B-B372DCD6EE7B}" type="presOf" srcId="{3B21DA4C-37E0-4046-8D30-1134D06CBB03}" destId="{6AA99549-482C-4333-9E87-5F68E82CC3FC}" srcOrd="0" destOrd="0" presId="urn:microsoft.com/office/officeart/2008/layout/LinedList"/>
    <dgm:cxn modelId="{886F752D-99DE-4952-B80F-7F8442C5001E}" srcId="{B0DC2217-6AB5-413E-92CD-49C26BB936ED}" destId="{F70CB323-1FFD-4B63-ABBB-3EDCE528090E}" srcOrd="1" destOrd="0" parTransId="{9F333D2B-5289-4C2F-9118-75D09981B7C7}" sibTransId="{E9B14D41-E592-41DA-B33B-2F73A43DDF4A}"/>
    <dgm:cxn modelId="{443DD42F-3A08-4682-9A88-3506263CA1CD}" srcId="{B0DC2217-6AB5-413E-92CD-49C26BB936ED}" destId="{72F6C55C-7352-40DF-9EDA-5B46F6CC9651}" srcOrd="0" destOrd="0" parTransId="{C589B004-4947-4E5A-963D-F0442A8405D9}" sibTransId="{D17C8D6C-49E8-4A2D-96E5-5E917D2BB717}"/>
    <dgm:cxn modelId="{9363D432-DCB6-4738-9908-008C8ECF2F58}" type="presOf" srcId="{B0DC2217-6AB5-413E-92CD-49C26BB936ED}" destId="{B909F06D-D5B2-483E-A284-144C2A5DCFF3}" srcOrd="0" destOrd="0" presId="urn:microsoft.com/office/officeart/2008/layout/LinedList"/>
    <dgm:cxn modelId="{4E320B69-BF9E-4E74-AA85-0E6A0A628DB9}" type="presOf" srcId="{BC08A6D0-A2D6-48C1-ADDF-A5369CCD628E}" destId="{BF21D73D-06E3-4F0A-97EC-FC68A2CF52CB}" srcOrd="0" destOrd="0" presId="urn:microsoft.com/office/officeart/2008/layout/LinedList"/>
    <dgm:cxn modelId="{2783D694-28B8-47F9-B032-786EED717CEE}" srcId="{B0DC2217-6AB5-413E-92CD-49C26BB936ED}" destId="{3B21DA4C-37E0-4046-8D30-1134D06CBB03}" srcOrd="3" destOrd="0" parTransId="{B929DD8D-EA3B-49BB-ACCD-48D9802063E3}" sibTransId="{89FA6694-AA2E-4AE3-A2D8-13A66024AA56}"/>
    <dgm:cxn modelId="{907516C2-7C1B-4930-B430-4A99D4D3241E}" type="presOf" srcId="{F70CB323-1FFD-4B63-ABBB-3EDCE528090E}" destId="{D966CD15-9B52-4445-9923-BD44B40C64A4}" srcOrd="0" destOrd="0" presId="urn:microsoft.com/office/officeart/2008/layout/LinedList"/>
    <dgm:cxn modelId="{9A5735F6-9F09-49AC-9461-0E4737E90B76}" srcId="{B0DC2217-6AB5-413E-92CD-49C26BB936ED}" destId="{41CF3799-BCC2-4E68-8012-34B9610D15E5}" srcOrd="4" destOrd="0" parTransId="{C4DAE625-886A-449F-BB15-A124F4151714}" sibTransId="{09060098-2F51-445F-99AB-F3168E0CDDA3}"/>
    <dgm:cxn modelId="{E8BB00FF-45FB-4496-B7FC-E58F2086B13A}" type="presParOf" srcId="{B909F06D-D5B2-483E-A284-144C2A5DCFF3}" destId="{F2E7F083-F11F-4833-B064-60920BB2CE10}" srcOrd="0" destOrd="0" presId="urn:microsoft.com/office/officeart/2008/layout/LinedList"/>
    <dgm:cxn modelId="{4AE03B32-2FCE-4D4C-A010-6ED0B640E71C}" type="presParOf" srcId="{B909F06D-D5B2-483E-A284-144C2A5DCFF3}" destId="{C8AE9793-5226-4032-8FEB-6C8F34DF960C}" srcOrd="1" destOrd="0" presId="urn:microsoft.com/office/officeart/2008/layout/LinedList"/>
    <dgm:cxn modelId="{A356B239-4614-47E3-9E2F-01665B9DD575}" type="presParOf" srcId="{C8AE9793-5226-4032-8FEB-6C8F34DF960C}" destId="{D161CA40-6D8F-4762-8A7B-65D906FE556D}" srcOrd="0" destOrd="0" presId="urn:microsoft.com/office/officeart/2008/layout/LinedList"/>
    <dgm:cxn modelId="{B27BACCB-05E6-44AA-ADC7-91F79F1B87E1}" type="presParOf" srcId="{C8AE9793-5226-4032-8FEB-6C8F34DF960C}" destId="{97C906E6-CDB8-40A2-A171-782A2943D4F8}" srcOrd="1" destOrd="0" presId="urn:microsoft.com/office/officeart/2008/layout/LinedList"/>
    <dgm:cxn modelId="{686284A1-44B0-45B6-906B-926FFB349563}" type="presParOf" srcId="{B909F06D-D5B2-483E-A284-144C2A5DCFF3}" destId="{2B42425E-FB6E-4B24-B132-CCB04AC77A66}" srcOrd="2" destOrd="0" presId="urn:microsoft.com/office/officeart/2008/layout/LinedList"/>
    <dgm:cxn modelId="{41D8B038-9DBF-4B77-AA26-5B38B4B31B5D}" type="presParOf" srcId="{B909F06D-D5B2-483E-A284-144C2A5DCFF3}" destId="{8C27F9DC-A6F6-4BC7-BF7E-03548F12D729}" srcOrd="3" destOrd="0" presId="urn:microsoft.com/office/officeart/2008/layout/LinedList"/>
    <dgm:cxn modelId="{2896C769-D906-4AF0-BA0F-0B9BE8EF4EDD}" type="presParOf" srcId="{8C27F9DC-A6F6-4BC7-BF7E-03548F12D729}" destId="{D966CD15-9B52-4445-9923-BD44B40C64A4}" srcOrd="0" destOrd="0" presId="urn:microsoft.com/office/officeart/2008/layout/LinedList"/>
    <dgm:cxn modelId="{EAF0BF71-DE61-48C8-9A59-E93B69F13D73}" type="presParOf" srcId="{8C27F9DC-A6F6-4BC7-BF7E-03548F12D729}" destId="{1EC95D33-5DD7-41B1-8E6F-D89142EBDDA2}" srcOrd="1" destOrd="0" presId="urn:microsoft.com/office/officeart/2008/layout/LinedList"/>
    <dgm:cxn modelId="{6DE6ECCA-EA38-4AB0-9D09-4C5848912F06}" type="presParOf" srcId="{B909F06D-D5B2-483E-A284-144C2A5DCFF3}" destId="{3EC49E9E-A4E8-46E6-B764-477C5DD6996E}" srcOrd="4" destOrd="0" presId="urn:microsoft.com/office/officeart/2008/layout/LinedList"/>
    <dgm:cxn modelId="{8E017A5C-E86A-4303-9401-CE567BA16AAC}" type="presParOf" srcId="{B909F06D-D5B2-483E-A284-144C2A5DCFF3}" destId="{835DD311-DD99-41DD-B94A-97AE01C5E6B4}" srcOrd="5" destOrd="0" presId="urn:microsoft.com/office/officeart/2008/layout/LinedList"/>
    <dgm:cxn modelId="{3B37D4CC-EECC-478A-8373-FA45D84C5726}" type="presParOf" srcId="{835DD311-DD99-41DD-B94A-97AE01C5E6B4}" destId="{BF21D73D-06E3-4F0A-97EC-FC68A2CF52CB}" srcOrd="0" destOrd="0" presId="urn:microsoft.com/office/officeart/2008/layout/LinedList"/>
    <dgm:cxn modelId="{20C5D0BA-BD1A-4EE9-A3E4-1D3E80CE88D9}" type="presParOf" srcId="{835DD311-DD99-41DD-B94A-97AE01C5E6B4}" destId="{4485388B-B400-4190-961F-AFC7513CB984}" srcOrd="1" destOrd="0" presId="urn:microsoft.com/office/officeart/2008/layout/LinedList"/>
    <dgm:cxn modelId="{080A6740-E5D0-4691-89D6-922E8C2D4D4C}" type="presParOf" srcId="{B909F06D-D5B2-483E-A284-144C2A5DCFF3}" destId="{053FD079-8272-4456-A7B9-4BB77BB1BCD7}" srcOrd="6" destOrd="0" presId="urn:microsoft.com/office/officeart/2008/layout/LinedList"/>
    <dgm:cxn modelId="{966F5DA8-079A-4C70-A2C2-0FD757B05A10}" type="presParOf" srcId="{B909F06D-D5B2-483E-A284-144C2A5DCFF3}" destId="{CB147033-D22A-49AE-BD8E-78CDA5E0817D}" srcOrd="7" destOrd="0" presId="urn:microsoft.com/office/officeart/2008/layout/LinedList"/>
    <dgm:cxn modelId="{0E91722E-60B6-424B-B4C3-0663BD961401}" type="presParOf" srcId="{CB147033-D22A-49AE-BD8E-78CDA5E0817D}" destId="{6AA99549-482C-4333-9E87-5F68E82CC3FC}" srcOrd="0" destOrd="0" presId="urn:microsoft.com/office/officeart/2008/layout/LinedList"/>
    <dgm:cxn modelId="{96D26637-8CCD-4E37-A3A2-F3557E6574E8}" type="presParOf" srcId="{CB147033-D22A-49AE-BD8E-78CDA5E0817D}" destId="{94577833-1AA1-465A-8DAA-619BFE5B7E65}" srcOrd="1" destOrd="0" presId="urn:microsoft.com/office/officeart/2008/layout/LinedList"/>
    <dgm:cxn modelId="{DA48E179-200E-414A-9F39-0D0005E25441}" type="presParOf" srcId="{B909F06D-D5B2-483E-A284-144C2A5DCFF3}" destId="{6A47C0A6-D107-4BC3-93C4-F8E0814DFB01}" srcOrd="8" destOrd="0" presId="urn:microsoft.com/office/officeart/2008/layout/LinedList"/>
    <dgm:cxn modelId="{68683D90-4896-4BBE-A1E8-E919326FF1E4}" type="presParOf" srcId="{B909F06D-D5B2-483E-A284-144C2A5DCFF3}" destId="{03056061-67D3-4742-9E13-E183CBD1A1E9}" srcOrd="9" destOrd="0" presId="urn:microsoft.com/office/officeart/2008/layout/LinedList"/>
    <dgm:cxn modelId="{3EB5A16C-E398-426B-967E-52375DBE24DD}" type="presParOf" srcId="{03056061-67D3-4742-9E13-E183CBD1A1E9}" destId="{D542508C-3406-48D6-8E26-2AE3C5632925}" srcOrd="0" destOrd="0" presId="urn:microsoft.com/office/officeart/2008/layout/LinedList"/>
    <dgm:cxn modelId="{7D6E6682-AAF3-4F05-9FA2-CB3E221122AF}" type="presParOf" srcId="{03056061-67D3-4742-9E13-E183CBD1A1E9}" destId="{5297FB4E-E861-4D42-A6F9-2D5171EE604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A8C810-0E3D-4F9F-AD34-216B4422CE2C}"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1C157467-4E15-4422-A164-B0F20F8CDA27}">
      <dgm:prSet/>
      <dgm:spPr/>
      <dgm:t>
        <a:bodyPr/>
        <a:lstStyle/>
        <a:p>
          <a:pPr>
            <a:defRPr b="1"/>
          </a:pPr>
          <a:r>
            <a:rPr lang="en-US" b="0" i="0" baseline="0" dirty="0"/>
            <a:t>Bias can influence:</a:t>
          </a:r>
          <a:endParaRPr lang="en-US" dirty="0"/>
        </a:p>
      </dgm:t>
    </dgm:pt>
    <dgm:pt modelId="{D4FB3E00-9F31-4DA0-B264-55EE0CA0338A}" type="parTrans" cxnId="{61164D70-C45D-452C-B0D5-A6CE590E450A}">
      <dgm:prSet/>
      <dgm:spPr/>
      <dgm:t>
        <a:bodyPr/>
        <a:lstStyle/>
        <a:p>
          <a:endParaRPr lang="en-US"/>
        </a:p>
      </dgm:t>
    </dgm:pt>
    <dgm:pt modelId="{379EB167-6ABB-4BD1-B878-C39F36352F98}" type="sibTrans" cxnId="{61164D70-C45D-452C-B0D5-A6CE590E450A}">
      <dgm:prSet/>
      <dgm:spPr/>
      <dgm:t>
        <a:bodyPr/>
        <a:lstStyle/>
        <a:p>
          <a:endParaRPr lang="en-US"/>
        </a:p>
      </dgm:t>
    </dgm:pt>
    <dgm:pt modelId="{28ACB04C-2084-420F-B2AC-78C2442E7A58}">
      <dgm:prSet custT="1"/>
      <dgm:spPr/>
      <dgm:t>
        <a:bodyPr/>
        <a:lstStyle/>
        <a:p>
          <a:r>
            <a:rPr lang="en-US" sz="2400" b="1" i="0" baseline="0" dirty="0"/>
            <a:t>Root cause analysis (RCA)</a:t>
          </a:r>
          <a:r>
            <a:rPr lang="en-US" sz="2400" b="0" i="0" baseline="0" dirty="0"/>
            <a:t> objectivity</a:t>
          </a:r>
          <a:endParaRPr lang="en-US" sz="2400" dirty="0"/>
        </a:p>
      </dgm:t>
    </dgm:pt>
    <dgm:pt modelId="{4F29277B-D73D-449A-951E-60C3C221A7C4}" type="parTrans" cxnId="{61FCE48A-EDBD-42F7-A3E4-CBFD814DD318}">
      <dgm:prSet/>
      <dgm:spPr/>
      <dgm:t>
        <a:bodyPr/>
        <a:lstStyle/>
        <a:p>
          <a:endParaRPr lang="en-US"/>
        </a:p>
      </dgm:t>
    </dgm:pt>
    <dgm:pt modelId="{432538CA-F189-4F43-87BC-13A906F2849E}" type="sibTrans" cxnId="{61FCE48A-EDBD-42F7-A3E4-CBFD814DD318}">
      <dgm:prSet/>
      <dgm:spPr/>
      <dgm:t>
        <a:bodyPr/>
        <a:lstStyle/>
        <a:p>
          <a:endParaRPr lang="en-US"/>
        </a:p>
      </dgm:t>
    </dgm:pt>
    <dgm:pt modelId="{78C2E707-642C-4397-8039-5EC9BEED42AC}">
      <dgm:prSet custT="1"/>
      <dgm:spPr/>
      <dgm:t>
        <a:bodyPr/>
        <a:lstStyle/>
        <a:p>
          <a:r>
            <a:rPr lang="en-US" sz="2400" b="1" i="0" baseline="0" dirty="0"/>
            <a:t>Interviewing witnesses</a:t>
          </a:r>
          <a:r>
            <a:rPr lang="en-US" sz="2400" b="0" i="0" baseline="0" dirty="0"/>
            <a:t> or patients (tone, questions, assumptions)</a:t>
          </a:r>
          <a:endParaRPr lang="en-US" sz="2400" dirty="0"/>
        </a:p>
      </dgm:t>
    </dgm:pt>
    <dgm:pt modelId="{1F359EEE-074A-4FAD-B09F-C464B48E1E5D}" type="parTrans" cxnId="{51619762-4545-47F4-A057-580734599D61}">
      <dgm:prSet/>
      <dgm:spPr/>
      <dgm:t>
        <a:bodyPr/>
        <a:lstStyle/>
        <a:p>
          <a:endParaRPr lang="en-US"/>
        </a:p>
      </dgm:t>
    </dgm:pt>
    <dgm:pt modelId="{42FBE282-1846-45DD-BFB3-949E3893569C}" type="sibTrans" cxnId="{51619762-4545-47F4-A057-580734599D61}">
      <dgm:prSet/>
      <dgm:spPr/>
      <dgm:t>
        <a:bodyPr/>
        <a:lstStyle/>
        <a:p>
          <a:endParaRPr lang="en-US"/>
        </a:p>
      </dgm:t>
    </dgm:pt>
    <dgm:pt modelId="{CD232A1A-9DEC-41AC-812C-C255427FAD8D}">
      <dgm:prSet custT="1"/>
      <dgm:spPr/>
      <dgm:t>
        <a:bodyPr/>
        <a:lstStyle/>
        <a:p>
          <a:r>
            <a:rPr lang="en-US" sz="2400" b="1" i="0" baseline="0" dirty="0"/>
            <a:t>Determining causation and accountability</a:t>
          </a:r>
          <a:endParaRPr lang="en-US" sz="2400" dirty="0"/>
        </a:p>
      </dgm:t>
    </dgm:pt>
    <dgm:pt modelId="{DC066FB9-0D1A-4DCE-8F57-372A400101A0}" type="parTrans" cxnId="{893EAE75-EA04-4C51-B3CF-9C81769D2C49}">
      <dgm:prSet/>
      <dgm:spPr/>
      <dgm:t>
        <a:bodyPr/>
        <a:lstStyle/>
        <a:p>
          <a:endParaRPr lang="en-US"/>
        </a:p>
      </dgm:t>
    </dgm:pt>
    <dgm:pt modelId="{CFC1ADB8-D754-4F2F-9DF7-853949F66960}" type="sibTrans" cxnId="{893EAE75-EA04-4C51-B3CF-9C81769D2C49}">
      <dgm:prSet/>
      <dgm:spPr/>
      <dgm:t>
        <a:bodyPr/>
        <a:lstStyle/>
        <a:p>
          <a:endParaRPr lang="en-US"/>
        </a:p>
      </dgm:t>
    </dgm:pt>
    <dgm:pt modelId="{BCE02B18-1300-46B8-B6FD-595345BEC26E}">
      <dgm:prSet/>
      <dgm:spPr/>
      <dgm:t>
        <a:bodyPr/>
        <a:lstStyle/>
        <a:p>
          <a:pPr>
            <a:defRPr b="1"/>
          </a:pPr>
          <a:r>
            <a:rPr lang="en-US" b="0" i="0" baseline="0" dirty="0"/>
            <a:t>Implicit bias may lead to:</a:t>
          </a:r>
          <a:endParaRPr lang="en-US" dirty="0"/>
        </a:p>
      </dgm:t>
    </dgm:pt>
    <dgm:pt modelId="{6D0878B7-3962-4226-82CB-D9C26F94C77D}" type="parTrans" cxnId="{D781C563-EE10-4375-A551-A1678393275C}">
      <dgm:prSet/>
      <dgm:spPr/>
      <dgm:t>
        <a:bodyPr/>
        <a:lstStyle/>
        <a:p>
          <a:endParaRPr lang="en-US"/>
        </a:p>
      </dgm:t>
    </dgm:pt>
    <dgm:pt modelId="{210F5D62-A86E-4746-858F-B7E0BB8B030D}" type="sibTrans" cxnId="{D781C563-EE10-4375-A551-A1678393275C}">
      <dgm:prSet/>
      <dgm:spPr/>
      <dgm:t>
        <a:bodyPr/>
        <a:lstStyle/>
        <a:p>
          <a:endParaRPr lang="en-US"/>
        </a:p>
      </dgm:t>
    </dgm:pt>
    <dgm:pt modelId="{6952B893-CF37-441F-96B4-6793282456EA}">
      <dgm:prSet custT="1"/>
      <dgm:spPr/>
      <dgm:t>
        <a:bodyPr/>
        <a:lstStyle/>
        <a:p>
          <a:r>
            <a:rPr lang="en-US" sz="2400" b="0" i="0" baseline="0" dirty="0"/>
            <a:t>Overlooking </a:t>
          </a:r>
          <a:r>
            <a:rPr lang="en-US" sz="2400" b="1" i="0" baseline="0" dirty="0"/>
            <a:t>systemic</a:t>
          </a:r>
          <a:r>
            <a:rPr lang="en-US" sz="2400" b="0" i="0" baseline="0" dirty="0"/>
            <a:t> issues</a:t>
          </a:r>
          <a:endParaRPr lang="en-US" sz="2400" dirty="0"/>
        </a:p>
      </dgm:t>
    </dgm:pt>
    <dgm:pt modelId="{5807DCE3-FB40-47F5-B1D7-111AED8E5168}" type="parTrans" cxnId="{B3EC5C93-F81E-4F66-A526-6A06CBC49EAD}">
      <dgm:prSet/>
      <dgm:spPr/>
      <dgm:t>
        <a:bodyPr/>
        <a:lstStyle/>
        <a:p>
          <a:endParaRPr lang="en-US"/>
        </a:p>
      </dgm:t>
    </dgm:pt>
    <dgm:pt modelId="{E36239CA-B0F5-4722-BC62-E7A197A36D63}" type="sibTrans" cxnId="{B3EC5C93-F81E-4F66-A526-6A06CBC49EAD}">
      <dgm:prSet/>
      <dgm:spPr/>
      <dgm:t>
        <a:bodyPr/>
        <a:lstStyle/>
        <a:p>
          <a:endParaRPr lang="en-US"/>
        </a:p>
      </dgm:t>
    </dgm:pt>
    <dgm:pt modelId="{4A767919-97FC-4085-8F30-B53DA0188E87}">
      <dgm:prSet custT="1"/>
      <dgm:spPr/>
      <dgm:t>
        <a:bodyPr/>
        <a:lstStyle/>
        <a:p>
          <a:r>
            <a:rPr lang="en-US" sz="2400" b="1" i="0" baseline="0" dirty="0"/>
            <a:t>Misattributing blame </a:t>
          </a:r>
          <a:r>
            <a:rPr lang="en-US" sz="2400" b="0" i="0" baseline="0" dirty="0"/>
            <a:t>to individuals</a:t>
          </a:r>
          <a:endParaRPr lang="en-US" sz="2400" dirty="0"/>
        </a:p>
      </dgm:t>
    </dgm:pt>
    <dgm:pt modelId="{C7C582DE-9D05-47C1-B631-37D634DA8B80}" type="parTrans" cxnId="{01186513-69B9-4BC2-A5E0-6D90FAEA2000}">
      <dgm:prSet/>
      <dgm:spPr/>
      <dgm:t>
        <a:bodyPr/>
        <a:lstStyle/>
        <a:p>
          <a:endParaRPr lang="en-US"/>
        </a:p>
      </dgm:t>
    </dgm:pt>
    <dgm:pt modelId="{4888E215-6574-4B29-9853-4E9F5904338F}" type="sibTrans" cxnId="{01186513-69B9-4BC2-A5E0-6D90FAEA2000}">
      <dgm:prSet/>
      <dgm:spPr/>
      <dgm:t>
        <a:bodyPr/>
        <a:lstStyle/>
        <a:p>
          <a:endParaRPr lang="en-US"/>
        </a:p>
      </dgm:t>
    </dgm:pt>
    <dgm:pt modelId="{F6FDF020-9CEE-4807-BD35-A4888F6572A8}">
      <dgm:prSet custT="1"/>
      <dgm:spPr/>
      <dgm:t>
        <a:bodyPr/>
        <a:lstStyle/>
        <a:p>
          <a:r>
            <a:rPr lang="en-US" sz="2400" b="1" i="0" baseline="0" dirty="0"/>
            <a:t>Minimizing patient safety concern</a:t>
          </a:r>
          <a:r>
            <a:rPr lang="en-US" sz="2400" b="0" i="0" baseline="0" dirty="0"/>
            <a:t>s from marginalized groups</a:t>
          </a:r>
          <a:endParaRPr lang="en-US" sz="2400" dirty="0"/>
        </a:p>
      </dgm:t>
    </dgm:pt>
    <dgm:pt modelId="{046EEB44-D845-4148-A230-B841EF7FCD64}" type="parTrans" cxnId="{7CCF7CC7-6E8A-426A-A3BC-E93193A43D4E}">
      <dgm:prSet/>
      <dgm:spPr/>
      <dgm:t>
        <a:bodyPr/>
        <a:lstStyle/>
        <a:p>
          <a:endParaRPr lang="en-US"/>
        </a:p>
      </dgm:t>
    </dgm:pt>
    <dgm:pt modelId="{9434E214-2031-4581-B22C-A57DB66A007D}" type="sibTrans" cxnId="{7CCF7CC7-6E8A-426A-A3BC-E93193A43D4E}">
      <dgm:prSet/>
      <dgm:spPr/>
      <dgm:t>
        <a:bodyPr/>
        <a:lstStyle/>
        <a:p>
          <a:endParaRPr lang="en-US"/>
        </a:p>
      </dgm:t>
    </dgm:pt>
    <dgm:pt modelId="{BDCFD450-5DFA-4B0C-BD8D-D253603321FB}" type="pres">
      <dgm:prSet presAssocID="{39A8C810-0E3D-4F9F-AD34-216B4422CE2C}" presName="root" presStyleCnt="0">
        <dgm:presLayoutVars>
          <dgm:dir/>
          <dgm:resizeHandles val="exact"/>
        </dgm:presLayoutVars>
      </dgm:prSet>
      <dgm:spPr/>
    </dgm:pt>
    <dgm:pt modelId="{3761D8DD-5571-4AAC-9AAA-F4D989BFBA95}" type="pres">
      <dgm:prSet presAssocID="{1C157467-4E15-4422-A164-B0F20F8CDA27}" presName="compNode" presStyleCnt="0"/>
      <dgm:spPr/>
    </dgm:pt>
    <dgm:pt modelId="{348AC751-4BA0-4CD1-AF61-ADA6397AA4EF}" type="pres">
      <dgm:prSet presAssocID="{1C157467-4E15-4422-A164-B0F20F8CDA2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A87B453F-7528-4BC7-931A-CD8CE164C9EF}" type="pres">
      <dgm:prSet presAssocID="{1C157467-4E15-4422-A164-B0F20F8CDA27}" presName="iconSpace" presStyleCnt="0"/>
      <dgm:spPr/>
    </dgm:pt>
    <dgm:pt modelId="{EE51A921-7508-4480-90A9-AFF3E5EEB446}" type="pres">
      <dgm:prSet presAssocID="{1C157467-4E15-4422-A164-B0F20F8CDA27}" presName="parTx" presStyleLbl="revTx" presStyleIdx="0" presStyleCnt="4">
        <dgm:presLayoutVars>
          <dgm:chMax val="0"/>
          <dgm:chPref val="0"/>
        </dgm:presLayoutVars>
      </dgm:prSet>
      <dgm:spPr/>
    </dgm:pt>
    <dgm:pt modelId="{BAD27B96-9B55-4FF9-9145-E7066C467B59}" type="pres">
      <dgm:prSet presAssocID="{1C157467-4E15-4422-A164-B0F20F8CDA27}" presName="txSpace" presStyleCnt="0"/>
      <dgm:spPr/>
    </dgm:pt>
    <dgm:pt modelId="{5CEE5538-8DB9-4C42-B749-7DAADBC3AEB5}" type="pres">
      <dgm:prSet presAssocID="{1C157467-4E15-4422-A164-B0F20F8CDA27}" presName="desTx" presStyleLbl="revTx" presStyleIdx="1" presStyleCnt="4" custLinFactNeighborX="-2310" custLinFactNeighborY="-5951">
        <dgm:presLayoutVars/>
      </dgm:prSet>
      <dgm:spPr/>
    </dgm:pt>
    <dgm:pt modelId="{5A37C6D3-B01C-46FE-BBD5-8750644C2D46}" type="pres">
      <dgm:prSet presAssocID="{379EB167-6ABB-4BD1-B878-C39F36352F98}" presName="sibTrans" presStyleCnt="0"/>
      <dgm:spPr/>
    </dgm:pt>
    <dgm:pt modelId="{EBC20FF2-6D34-4758-BE40-56DB3829BB96}" type="pres">
      <dgm:prSet presAssocID="{BCE02B18-1300-46B8-B6FD-595345BEC26E}" presName="compNode" presStyleCnt="0"/>
      <dgm:spPr/>
    </dgm:pt>
    <dgm:pt modelId="{7897ED1E-8F1D-41EB-9772-BC7D84099AA8}" type="pres">
      <dgm:prSet presAssocID="{BCE02B18-1300-46B8-B6FD-595345BEC26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ED91E243-EF19-4EDE-838A-F7D809F5FB58}" type="pres">
      <dgm:prSet presAssocID="{BCE02B18-1300-46B8-B6FD-595345BEC26E}" presName="iconSpace" presStyleCnt="0"/>
      <dgm:spPr/>
    </dgm:pt>
    <dgm:pt modelId="{89B5B4DB-B7A4-4BB7-BEE7-A36ADA2FA7A4}" type="pres">
      <dgm:prSet presAssocID="{BCE02B18-1300-46B8-B6FD-595345BEC26E}" presName="parTx" presStyleLbl="revTx" presStyleIdx="2" presStyleCnt="4">
        <dgm:presLayoutVars>
          <dgm:chMax val="0"/>
          <dgm:chPref val="0"/>
        </dgm:presLayoutVars>
      </dgm:prSet>
      <dgm:spPr/>
    </dgm:pt>
    <dgm:pt modelId="{89123890-6627-4E5C-A910-EF0F54B697EB}" type="pres">
      <dgm:prSet presAssocID="{BCE02B18-1300-46B8-B6FD-595345BEC26E}" presName="txSpace" presStyleCnt="0"/>
      <dgm:spPr/>
    </dgm:pt>
    <dgm:pt modelId="{031BB733-4F99-4E5F-A1FF-6B6A8522A726}" type="pres">
      <dgm:prSet presAssocID="{BCE02B18-1300-46B8-B6FD-595345BEC26E}" presName="desTx" presStyleLbl="revTx" presStyleIdx="3" presStyleCnt="4">
        <dgm:presLayoutVars/>
      </dgm:prSet>
      <dgm:spPr/>
    </dgm:pt>
  </dgm:ptLst>
  <dgm:cxnLst>
    <dgm:cxn modelId="{01186513-69B9-4BC2-A5E0-6D90FAEA2000}" srcId="{BCE02B18-1300-46B8-B6FD-595345BEC26E}" destId="{4A767919-97FC-4085-8F30-B53DA0188E87}" srcOrd="1" destOrd="0" parTransId="{C7C582DE-9D05-47C1-B631-37D634DA8B80}" sibTransId="{4888E215-6574-4B29-9853-4E9F5904338F}"/>
    <dgm:cxn modelId="{4CC4841A-20B0-4DAF-943C-5907BD979866}" type="presOf" srcId="{CD232A1A-9DEC-41AC-812C-C255427FAD8D}" destId="{5CEE5538-8DB9-4C42-B749-7DAADBC3AEB5}" srcOrd="0" destOrd="2" presId="urn:microsoft.com/office/officeart/2018/2/layout/IconLabelDescriptionList"/>
    <dgm:cxn modelId="{F215312D-C5C0-4E67-B402-8311166758BF}" type="presOf" srcId="{78C2E707-642C-4397-8039-5EC9BEED42AC}" destId="{5CEE5538-8DB9-4C42-B749-7DAADBC3AEB5}" srcOrd="0" destOrd="1" presId="urn:microsoft.com/office/officeart/2018/2/layout/IconLabelDescriptionList"/>
    <dgm:cxn modelId="{1D83DF38-A15D-4C9D-AA5D-F4C9D4B0E725}" type="presOf" srcId="{BCE02B18-1300-46B8-B6FD-595345BEC26E}" destId="{89B5B4DB-B7A4-4BB7-BEE7-A36ADA2FA7A4}" srcOrd="0" destOrd="0" presId="urn:microsoft.com/office/officeart/2018/2/layout/IconLabelDescriptionList"/>
    <dgm:cxn modelId="{51619762-4545-47F4-A057-580734599D61}" srcId="{1C157467-4E15-4422-A164-B0F20F8CDA27}" destId="{78C2E707-642C-4397-8039-5EC9BEED42AC}" srcOrd="1" destOrd="0" parTransId="{1F359EEE-074A-4FAD-B09F-C464B48E1E5D}" sibTransId="{42FBE282-1846-45DD-BFB3-949E3893569C}"/>
    <dgm:cxn modelId="{D781C563-EE10-4375-A551-A1678393275C}" srcId="{39A8C810-0E3D-4F9F-AD34-216B4422CE2C}" destId="{BCE02B18-1300-46B8-B6FD-595345BEC26E}" srcOrd="1" destOrd="0" parTransId="{6D0878B7-3962-4226-82CB-D9C26F94C77D}" sibTransId="{210F5D62-A86E-4746-858F-B7E0BB8B030D}"/>
    <dgm:cxn modelId="{61164D70-C45D-452C-B0D5-A6CE590E450A}" srcId="{39A8C810-0E3D-4F9F-AD34-216B4422CE2C}" destId="{1C157467-4E15-4422-A164-B0F20F8CDA27}" srcOrd="0" destOrd="0" parTransId="{D4FB3E00-9F31-4DA0-B264-55EE0CA0338A}" sibTransId="{379EB167-6ABB-4BD1-B878-C39F36352F98}"/>
    <dgm:cxn modelId="{893EAE75-EA04-4C51-B3CF-9C81769D2C49}" srcId="{1C157467-4E15-4422-A164-B0F20F8CDA27}" destId="{CD232A1A-9DEC-41AC-812C-C255427FAD8D}" srcOrd="2" destOrd="0" parTransId="{DC066FB9-0D1A-4DCE-8F57-372A400101A0}" sibTransId="{CFC1ADB8-D754-4F2F-9DF7-853949F66960}"/>
    <dgm:cxn modelId="{CD69D57E-A14D-4FEB-90E3-C9FA80EB26CC}" type="presOf" srcId="{28ACB04C-2084-420F-B2AC-78C2442E7A58}" destId="{5CEE5538-8DB9-4C42-B749-7DAADBC3AEB5}" srcOrd="0" destOrd="0" presId="urn:microsoft.com/office/officeart/2018/2/layout/IconLabelDescriptionList"/>
    <dgm:cxn modelId="{FBB55A87-55EE-4ADD-A34E-AEDDC6C399FA}" type="presOf" srcId="{1C157467-4E15-4422-A164-B0F20F8CDA27}" destId="{EE51A921-7508-4480-90A9-AFF3E5EEB446}" srcOrd="0" destOrd="0" presId="urn:microsoft.com/office/officeart/2018/2/layout/IconLabelDescriptionList"/>
    <dgm:cxn modelId="{61FCE48A-EDBD-42F7-A3E4-CBFD814DD318}" srcId="{1C157467-4E15-4422-A164-B0F20F8CDA27}" destId="{28ACB04C-2084-420F-B2AC-78C2442E7A58}" srcOrd="0" destOrd="0" parTransId="{4F29277B-D73D-449A-951E-60C3C221A7C4}" sibTransId="{432538CA-F189-4F43-87BC-13A906F2849E}"/>
    <dgm:cxn modelId="{B3EC5C93-F81E-4F66-A526-6A06CBC49EAD}" srcId="{BCE02B18-1300-46B8-B6FD-595345BEC26E}" destId="{6952B893-CF37-441F-96B4-6793282456EA}" srcOrd="0" destOrd="0" parTransId="{5807DCE3-FB40-47F5-B1D7-111AED8E5168}" sibTransId="{E36239CA-B0F5-4722-BC62-E7A197A36D63}"/>
    <dgm:cxn modelId="{023F9FA7-D6FC-46FB-AA8E-275D44E12523}" type="presOf" srcId="{39A8C810-0E3D-4F9F-AD34-216B4422CE2C}" destId="{BDCFD450-5DFA-4B0C-BD8D-D253603321FB}" srcOrd="0" destOrd="0" presId="urn:microsoft.com/office/officeart/2018/2/layout/IconLabelDescriptionList"/>
    <dgm:cxn modelId="{7CCF7CC7-6E8A-426A-A3BC-E93193A43D4E}" srcId="{BCE02B18-1300-46B8-B6FD-595345BEC26E}" destId="{F6FDF020-9CEE-4807-BD35-A4888F6572A8}" srcOrd="2" destOrd="0" parTransId="{046EEB44-D845-4148-A230-B841EF7FCD64}" sibTransId="{9434E214-2031-4581-B22C-A57DB66A007D}"/>
    <dgm:cxn modelId="{ECB430E1-E81F-43CC-B751-A91896DBD935}" type="presOf" srcId="{F6FDF020-9CEE-4807-BD35-A4888F6572A8}" destId="{031BB733-4F99-4E5F-A1FF-6B6A8522A726}" srcOrd="0" destOrd="2" presId="urn:microsoft.com/office/officeart/2018/2/layout/IconLabelDescriptionList"/>
    <dgm:cxn modelId="{5D54F7F1-FA52-47FC-A381-FF768C5A623D}" type="presOf" srcId="{6952B893-CF37-441F-96B4-6793282456EA}" destId="{031BB733-4F99-4E5F-A1FF-6B6A8522A726}" srcOrd="0" destOrd="0" presId="urn:microsoft.com/office/officeart/2018/2/layout/IconLabelDescriptionList"/>
    <dgm:cxn modelId="{ED66CBF5-13AA-45D5-A612-63E6CC85126B}" type="presOf" srcId="{4A767919-97FC-4085-8F30-B53DA0188E87}" destId="{031BB733-4F99-4E5F-A1FF-6B6A8522A726}" srcOrd="0" destOrd="1" presId="urn:microsoft.com/office/officeart/2018/2/layout/IconLabelDescriptionList"/>
    <dgm:cxn modelId="{EC6B66EE-D8C2-4597-BD92-179712D7BACA}" type="presParOf" srcId="{BDCFD450-5DFA-4B0C-BD8D-D253603321FB}" destId="{3761D8DD-5571-4AAC-9AAA-F4D989BFBA95}" srcOrd="0" destOrd="0" presId="urn:microsoft.com/office/officeart/2018/2/layout/IconLabelDescriptionList"/>
    <dgm:cxn modelId="{779DD48A-6CBA-4E54-9BA3-F26B0D09D42D}" type="presParOf" srcId="{3761D8DD-5571-4AAC-9AAA-F4D989BFBA95}" destId="{348AC751-4BA0-4CD1-AF61-ADA6397AA4EF}" srcOrd="0" destOrd="0" presId="urn:microsoft.com/office/officeart/2018/2/layout/IconLabelDescriptionList"/>
    <dgm:cxn modelId="{88D8FFAF-491A-4EC2-8458-C24F6A85306F}" type="presParOf" srcId="{3761D8DD-5571-4AAC-9AAA-F4D989BFBA95}" destId="{A87B453F-7528-4BC7-931A-CD8CE164C9EF}" srcOrd="1" destOrd="0" presId="urn:microsoft.com/office/officeart/2018/2/layout/IconLabelDescriptionList"/>
    <dgm:cxn modelId="{67218C79-C650-4289-BDE7-F170F76BD734}" type="presParOf" srcId="{3761D8DD-5571-4AAC-9AAA-F4D989BFBA95}" destId="{EE51A921-7508-4480-90A9-AFF3E5EEB446}" srcOrd="2" destOrd="0" presId="urn:microsoft.com/office/officeart/2018/2/layout/IconLabelDescriptionList"/>
    <dgm:cxn modelId="{039D4A09-EA32-41A2-9F0A-5F409AA9F001}" type="presParOf" srcId="{3761D8DD-5571-4AAC-9AAA-F4D989BFBA95}" destId="{BAD27B96-9B55-4FF9-9145-E7066C467B59}" srcOrd="3" destOrd="0" presId="urn:microsoft.com/office/officeart/2018/2/layout/IconLabelDescriptionList"/>
    <dgm:cxn modelId="{5812F163-4147-4462-A563-60689039E0AF}" type="presParOf" srcId="{3761D8DD-5571-4AAC-9AAA-F4D989BFBA95}" destId="{5CEE5538-8DB9-4C42-B749-7DAADBC3AEB5}" srcOrd="4" destOrd="0" presId="urn:microsoft.com/office/officeart/2018/2/layout/IconLabelDescriptionList"/>
    <dgm:cxn modelId="{D8892CBD-6603-4917-9D26-89249C5E61CC}" type="presParOf" srcId="{BDCFD450-5DFA-4B0C-BD8D-D253603321FB}" destId="{5A37C6D3-B01C-46FE-BBD5-8750644C2D46}" srcOrd="1" destOrd="0" presId="urn:microsoft.com/office/officeart/2018/2/layout/IconLabelDescriptionList"/>
    <dgm:cxn modelId="{B6BB8A99-C8D6-4CC3-8F85-15B0EAF129E7}" type="presParOf" srcId="{BDCFD450-5DFA-4B0C-BD8D-D253603321FB}" destId="{EBC20FF2-6D34-4758-BE40-56DB3829BB96}" srcOrd="2" destOrd="0" presId="urn:microsoft.com/office/officeart/2018/2/layout/IconLabelDescriptionList"/>
    <dgm:cxn modelId="{E8A88D4E-4876-42C8-A525-1C0CF33CCBE7}" type="presParOf" srcId="{EBC20FF2-6D34-4758-BE40-56DB3829BB96}" destId="{7897ED1E-8F1D-41EB-9772-BC7D84099AA8}" srcOrd="0" destOrd="0" presId="urn:microsoft.com/office/officeart/2018/2/layout/IconLabelDescriptionList"/>
    <dgm:cxn modelId="{2B96F0BE-07CC-4EF2-B5E5-0108F7D13F34}" type="presParOf" srcId="{EBC20FF2-6D34-4758-BE40-56DB3829BB96}" destId="{ED91E243-EF19-4EDE-838A-F7D809F5FB58}" srcOrd="1" destOrd="0" presId="urn:microsoft.com/office/officeart/2018/2/layout/IconLabelDescriptionList"/>
    <dgm:cxn modelId="{44153EE2-1228-41FC-8D83-D5C778375A7C}" type="presParOf" srcId="{EBC20FF2-6D34-4758-BE40-56DB3829BB96}" destId="{89B5B4DB-B7A4-4BB7-BEE7-A36ADA2FA7A4}" srcOrd="2" destOrd="0" presId="urn:microsoft.com/office/officeart/2018/2/layout/IconLabelDescriptionList"/>
    <dgm:cxn modelId="{E96B667A-8A96-4D4D-839B-764192637E18}" type="presParOf" srcId="{EBC20FF2-6D34-4758-BE40-56DB3829BB96}" destId="{89123890-6627-4E5C-A910-EF0F54B697EB}" srcOrd="3" destOrd="0" presId="urn:microsoft.com/office/officeart/2018/2/layout/IconLabelDescriptionList"/>
    <dgm:cxn modelId="{516B6A47-BB68-436E-9A55-F73F39D8016F}" type="presParOf" srcId="{EBC20FF2-6D34-4758-BE40-56DB3829BB96}" destId="{031BB733-4F99-4E5F-A1FF-6B6A8522A726}"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C9ECEA-919B-444E-8685-18B92166C954}"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D7E6C8F1-06EB-4273-824C-D71F93769013}">
      <dgm:prSet/>
      <dgm:spPr/>
      <dgm:t>
        <a:bodyPr/>
        <a:lstStyle/>
        <a:p>
          <a:pPr>
            <a:defRPr b="1"/>
          </a:pPr>
          <a:r>
            <a:rPr lang="en-US"/>
            <a:t>Anchoring Bias </a:t>
          </a:r>
        </a:p>
      </dgm:t>
    </dgm:pt>
    <dgm:pt modelId="{93BC9CE4-EAB7-49C8-B796-BBE14DA840CE}" type="parTrans" cxnId="{BAE31961-B25B-40CF-964D-817B7E7EB9B3}">
      <dgm:prSet/>
      <dgm:spPr/>
      <dgm:t>
        <a:bodyPr/>
        <a:lstStyle/>
        <a:p>
          <a:endParaRPr lang="en-US"/>
        </a:p>
      </dgm:t>
    </dgm:pt>
    <dgm:pt modelId="{9F8D6965-0775-4CC9-9920-1D22C14FD8A4}" type="sibTrans" cxnId="{BAE31961-B25B-40CF-964D-817B7E7EB9B3}">
      <dgm:prSet/>
      <dgm:spPr/>
      <dgm:t>
        <a:bodyPr/>
        <a:lstStyle/>
        <a:p>
          <a:endParaRPr lang="en-US"/>
        </a:p>
      </dgm:t>
    </dgm:pt>
    <dgm:pt modelId="{84D87EF2-53B3-4CF7-B18E-8CF9D014960E}">
      <dgm:prSet custT="1"/>
      <dgm:spPr/>
      <dgm:t>
        <a:bodyPr/>
        <a:lstStyle/>
        <a:p>
          <a:r>
            <a:rPr lang="en-US" sz="2400" dirty="0"/>
            <a:t>Tendency to rely too heavily on the first piece of information offered when you are making decisions </a:t>
          </a:r>
        </a:p>
      </dgm:t>
    </dgm:pt>
    <dgm:pt modelId="{CD11CCE2-8A9C-49AC-BF34-0ADC79D40600}" type="parTrans" cxnId="{70245AB9-6420-4B62-9F90-732BFB56AFFF}">
      <dgm:prSet/>
      <dgm:spPr/>
      <dgm:t>
        <a:bodyPr/>
        <a:lstStyle/>
        <a:p>
          <a:endParaRPr lang="en-US"/>
        </a:p>
      </dgm:t>
    </dgm:pt>
    <dgm:pt modelId="{A5057F07-5EEA-4B7A-9DE8-E8B0E9945458}" type="sibTrans" cxnId="{70245AB9-6420-4B62-9F90-732BFB56AFFF}">
      <dgm:prSet/>
      <dgm:spPr/>
      <dgm:t>
        <a:bodyPr/>
        <a:lstStyle/>
        <a:p>
          <a:endParaRPr lang="en-US"/>
        </a:p>
      </dgm:t>
    </dgm:pt>
    <dgm:pt modelId="{150329FC-B2CE-4488-8DAC-AB0641237C9A}">
      <dgm:prSet custT="1"/>
      <dgm:spPr/>
      <dgm:t>
        <a:bodyPr/>
        <a:lstStyle/>
        <a:p>
          <a:r>
            <a:rPr lang="en-US" sz="2400" dirty="0"/>
            <a:t>Basing investigation solely on what written on incident report </a:t>
          </a:r>
        </a:p>
      </dgm:t>
    </dgm:pt>
    <dgm:pt modelId="{7F745F42-F6A8-4151-B441-631DE920D1BE}" type="parTrans" cxnId="{D00227DC-598E-46CF-9F80-29909A2A93C8}">
      <dgm:prSet/>
      <dgm:spPr/>
      <dgm:t>
        <a:bodyPr/>
        <a:lstStyle/>
        <a:p>
          <a:endParaRPr lang="en-US"/>
        </a:p>
      </dgm:t>
    </dgm:pt>
    <dgm:pt modelId="{95273900-111A-418E-8D53-6AB9269BC5F6}" type="sibTrans" cxnId="{D00227DC-598E-46CF-9F80-29909A2A93C8}">
      <dgm:prSet/>
      <dgm:spPr/>
      <dgm:t>
        <a:bodyPr/>
        <a:lstStyle/>
        <a:p>
          <a:endParaRPr lang="en-US"/>
        </a:p>
      </dgm:t>
    </dgm:pt>
    <dgm:pt modelId="{84E58E36-DABE-4EBE-A5C0-31905A657583}">
      <dgm:prSet/>
      <dgm:spPr/>
      <dgm:t>
        <a:bodyPr/>
        <a:lstStyle/>
        <a:p>
          <a:pPr>
            <a:defRPr b="1"/>
          </a:pPr>
          <a:r>
            <a:rPr lang="en-US" dirty="0"/>
            <a:t>Horn Effect</a:t>
          </a:r>
        </a:p>
      </dgm:t>
    </dgm:pt>
    <dgm:pt modelId="{B52331DB-7146-4CB9-994F-27C32862A86F}" type="parTrans" cxnId="{6A84B1E9-DDBE-433F-AAFE-682502A8E382}">
      <dgm:prSet/>
      <dgm:spPr/>
      <dgm:t>
        <a:bodyPr/>
        <a:lstStyle/>
        <a:p>
          <a:endParaRPr lang="en-US"/>
        </a:p>
      </dgm:t>
    </dgm:pt>
    <dgm:pt modelId="{BB8E5CD8-F23B-4A63-BBFF-D9F1E4D3B770}" type="sibTrans" cxnId="{6A84B1E9-DDBE-433F-AAFE-682502A8E382}">
      <dgm:prSet/>
      <dgm:spPr/>
      <dgm:t>
        <a:bodyPr/>
        <a:lstStyle/>
        <a:p>
          <a:endParaRPr lang="en-US"/>
        </a:p>
      </dgm:t>
    </dgm:pt>
    <dgm:pt modelId="{66DFA976-36FC-4880-9590-1B1B23B9A05F}">
      <dgm:prSet custT="1"/>
      <dgm:spPr/>
      <dgm:t>
        <a:bodyPr/>
        <a:lstStyle/>
        <a:p>
          <a:r>
            <a:rPr lang="en-US" sz="2400" dirty="0"/>
            <a:t>Focus on a negative feature of a person that clouds professional judgment</a:t>
          </a:r>
        </a:p>
      </dgm:t>
    </dgm:pt>
    <dgm:pt modelId="{0F6E5AC1-AEFF-4586-93CE-1BC4A3C6B570}" type="parTrans" cxnId="{06F487B9-5518-42DB-8540-7DD5F462009E}">
      <dgm:prSet/>
      <dgm:spPr/>
      <dgm:t>
        <a:bodyPr/>
        <a:lstStyle/>
        <a:p>
          <a:endParaRPr lang="en-US"/>
        </a:p>
      </dgm:t>
    </dgm:pt>
    <dgm:pt modelId="{D887BFBD-8FB2-40C4-86E5-D5A2BA3AF99D}" type="sibTrans" cxnId="{06F487B9-5518-42DB-8540-7DD5F462009E}">
      <dgm:prSet/>
      <dgm:spPr/>
      <dgm:t>
        <a:bodyPr/>
        <a:lstStyle/>
        <a:p>
          <a:endParaRPr lang="en-US"/>
        </a:p>
      </dgm:t>
    </dgm:pt>
    <dgm:pt modelId="{655A69F0-00F0-40BC-946D-A282B6FF4037}">
      <dgm:prSet custT="1"/>
      <dgm:spPr/>
      <dgm:t>
        <a:bodyPr/>
        <a:lstStyle/>
        <a:p>
          <a:r>
            <a:rPr lang="en-US" sz="2400" dirty="0"/>
            <a:t>“Frequent flyer,” “drug seeking,” “impaired” </a:t>
          </a:r>
        </a:p>
      </dgm:t>
    </dgm:pt>
    <dgm:pt modelId="{E1D6F438-C152-40B5-A3D8-E3814CDA6A6C}" type="parTrans" cxnId="{DC157D6C-5C48-4C17-84B9-7111732CF602}">
      <dgm:prSet/>
      <dgm:spPr/>
      <dgm:t>
        <a:bodyPr/>
        <a:lstStyle/>
        <a:p>
          <a:endParaRPr lang="en-US"/>
        </a:p>
      </dgm:t>
    </dgm:pt>
    <dgm:pt modelId="{C422D8B9-1186-4426-A2D1-ACC6A1B7F869}" type="sibTrans" cxnId="{DC157D6C-5C48-4C17-84B9-7111732CF602}">
      <dgm:prSet/>
      <dgm:spPr/>
      <dgm:t>
        <a:bodyPr/>
        <a:lstStyle/>
        <a:p>
          <a:endParaRPr lang="en-US"/>
        </a:p>
      </dgm:t>
    </dgm:pt>
    <dgm:pt modelId="{FA4E17D0-ABB4-4B30-8ABB-A2312BC50BE6}">
      <dgm:prSet/>
      <dgm:spPr/>
      <dgm:t>
        <a:bodyPr/>
        <a:lstStyle/>
        <a:p>
          <a:pPr>
            <a:defRPr b="1"/>
          </a:pPr>
          <a:r>
            <a:rPr lang="en-US" dirty="0"/>
            <a:t>Documentation  </a:t>
          </a:r>
        </a:p>
      </dgm:t>
    </dgm:pt>
    <dgm:pt modelId="{58EC1F2C-D393-4773-998B-DDE1D85D4A89}" type="parTrans" cxnId="{6B3512A3-CE60-4359-A3F4-7B945CF2AC0D}">
      <dgm:prSet/>
      <dgm:spPr/>
      <dgm:t>
        <a:bodyPr/>
        <a:lstStyle/>
        <a:p>
          <a:endParaRPr lang="en-US"/>
        </a:p>
      </dgm:t>
    </dgm:pt>
    <dgm:pt modelId="{B5B183C9-EE51-4B73-B443-ED1D9F5BDBE2}" type="sibTrans" cxnId="{6B3512A3-CE60-4359-A3F4-7B945CF2AC0D}">
      <dgm:prSet/>
      <dgm:spPr/>
      <dgm:t>
        <a:bodyPr/>
        <a:lstStyle/>
        <a:p>
          <a:endParaRPr lang="en-US"/>
        </a:p>
      </dgm:t>
    </dgm:pt>
    <dgm:pt modelId="{2160CF67-B5F2-4CD9-92DD-6C22A2E3CEFA}">
      <dgm:prSet custT="1"/>
      <dgm:spPr/>
      <dgm:t>
        <a:bodyPr/>
        <a:lstStyle/>
        <a:p>
          <a:r>
            <a:rPr lang="en-US" sz="2400" dirty="0"/>
            <a:t>Negative language (“refused,” “difficult,” “agitated”) in narrative of incident report</a:t>
          </a:r>
        </a:p>
      </dgm:t>
    </dgm:pt>
    <dgm:pt modelId="{AFF44F91-25B4-46E9-A2CE-364A5DC27996}" type="parTrans" cxnId="{FF617104-E43A-4880-927A-C59651ED639E}">
      <dgm:prSet/>
      <dgm:spPr/>
      <dgm:t>
        <a:bodyPr/>
        <a:lstStyle/>
        <a:p>
          <a:endParaRPr lang="en-US"/>
        </a:p>
      </dgm:t>
    </dgm:pt>
    <dgm:pt modelId="{8C04161A-57CB-4726-8070-366E2F61DCF5}" type="sibTrans" cxnId="{FF617104-E43A-4880-927A-C59651ED639E}">
      <dgm:prSet/>
      <dgm:spPr/>
      <dgm:t>
        <a:bodyPr/>
        <a:lstStyle/>
        <a:p>
          <a:endParaRPr lang="en-US"/>
        </a:p>
      </dgm:t>
    </dgm:pt>
    <dgm:pt modelId="{9724F906-1ED4-40C2-B05F-CA955FEB29EB}" type="pres">
      <dgm:prSet presAssocID="{65C9ECEA-919B-444E-8685-18B92166C954}" presName="root" presStyleCnt="0">
        <dgm:presLayoutVars>
          <dgm:dir/>
          <dgm:resizeHandles val="exact"/>
        </dgm:presLayoutVars>
      </dgm:prSet>
      <dgm:spPr/>
    </dgm:pt>
    <dgm:pt modelId="{3240A794-4250-426A-A712-DEA7097852C6}" type="pres">
      <dgm:prSet presAssocID="{D7E6C8F1-06EB-4273-824C-D71F93769013}" presName="compNode" presStyleCnt="0"/>
      <dgm:spPr/>
    </dgm:pt>
    <dgm:pt modelId="{9645F9C2-100B-4346-ACAF-563C484334E1}" type="pres">
      <dgm:prSet presAssocID="{D7E6C8F1-06EB-4273-824C-D71F93769013}" presName="iconRect" presStyleLbl="node1" presStyleIdx="0" presStyleCnt="3"/>
      <dgm:spPr>
        <a:blipFill>
          <a:blip xmlns:r="http://schemas.openxmlformats.org/officeDocument/2006/relationships" r:embed="rId1"/>
          <a:srcRect/>
          <a:stretch>
            <a:fillRect l="-25000" r="-25000"/>
          </a:stretch>
        </a:blipFill>
        <a:ln>
          <a:noFill/>
        </a:ln>
      </dgm:spPr>
      <dgm:extLst>
        <a:ext uri="{E40237B7-FDA0-4F09-8148-C483321AD2D9}">
          <dgm14:cNvPr xmlns:dgm14="http://schemas.microsoft.com/office/drawing/2010/diagram" id="0" name="" descr="Ropes on boat"/>
        </a:ext>
      </dgm:extLst>
    </dgm:pt>
    <dgm:pt modelId="{169A2497-3428-4619-AB30-7AD77E61CD38}" type="pres">
      <dgm:prSet presAssocID="{D7E6C8F1-06EB-4273-824C-D71F93769013}" presName="iconSpace" presStyleCnt="0"/>
      <dgm:spPr/>
    </dgm:pt>
    <dgm:pt modelId="{6CEC87EE-6159-4B5D-8133-311C3F33341F}" type="pres">
      <dgm:prSet presAssocID="{D7E6C8F1-06EB-4273-824C-D71F93769013}" presName="parTx" presStyleLbl="revTx" presStyleIdx="0" presStyleCnt="6">
        <dgm:presLayoutVars>
          <dgm:chMax val="0"/>
          <dgm:chPref val="0"/>
        </dgm:presLayoutVars>
      </dgm:prSet>
      <dgm:spPr/>
    </dgm:pt>
    <dgm:pt modelId="{4019E840-F3AF-4E06-81B9-1D85D4EFDA60}" type="pres">
      <dgm:prSet presAssocID="{D7E6C8F1-06EB-4273-824C-D71F93769013}" presName="txSpace" presStyleCnt="0"/>
      <dgm:spPr/>
    </dgm:pt>
    <dgm:pt modelId="{40730401-5E96-4F33-B87E-596E1CAFA468}" type="pres">
      <dgm:prSet presAssocID="{D7E6C8F1-06EB-4273-824C-D71F93769013}" presName="desTx" presStyleLbl="revTx" presStyleIdx="1" presStyleCnt="6">
        <dgm:presLayoutVars/>
      </dgm:prSet>
      <dgm:spPr/>
    </dgm:pt>
    <dgm:pt modelId="{4AC131C9-982A-4635-AB50-CC2C19A6C7A9}" type="pres">
      <dgm:prSet presAssocID="{9F8D6965-0775-4CC9-9920-1D22C14FD8A4}" presName="sibTrans" presStyleCnt="0"/>
      <dgm:spPr/>
    </dgm:pt>
    <dgm:pt modelId="{F32786BF-3BD0-433E-A02E-AB636893E309}" type="pres">
      <dgm:prSet presAssocID="{84E58E36-DABE-4EBE-A5C0-31905A657583}" presName="compNode" presStyleCnt="0"/>
      <dgm:spPr/>
    </dgm:pt>
    <dgm:pt modelId="{78F961D5-98E8-4A5B-97FD-D0C0BC103036}" type="pres">
      <dgm:prSet presAssocID="{84E58E36-DABE-4EBE-A5C0-31905A657583}" presName="iconRect" presStyleLbl="node1" presStyleIdx="1" presStyleCnt="3"/>
      <dgm:spPr>
        <a:blipFill>
          <a:blip xmlns:r="http://schemas.openxmlformats.org/officeDocument/2006/relationships" r:embed="rId2"/>
          <a:srcRect/>
          <a:stretch>
            <a:fillRect l="-25000" r="-25000"/>
          </a:stretch>
        </a:blipFill>
        <a:ln>
          <a:noFill/>
        </a:ln>
      </dgm:spPr>
      <dgm:extLst>
        <a:ext uri="{E40237B7-FDA0-4F09-8148-C483321AD2D9}">
          <dgm14:cNvPr xmlns:dgm14="http://schemas.microsoft.com/office/drawing/2010/diagram" id="0" name="" descr="Young bull head and horns"/>
        </a:ext>
      </dgm:extLst>
    </dgm:pt>
    <dgm:pt modelId="{CB1DEDEC-9DAC-4478-91FB-206D3779E097}" type="pres">
      <dgm:prSet presAssocID="{84E58E36-DABE-4EBE-A5C0-31905A657583}" presName="iconSpace" presStyleCnt="0"/>
      <dgm:spPr/>
    </dgm:pt>
    <dgm:pt modelId="{3214E2DC-B1C4-4E56-9782-A2DD01A285E2}" type="pres">
      <dgm:prSet presAssocID="{84E58E36-DABE-4EBE-A5C0-31905A657583}" presName="parTx" presStyleLbl="revTx" presStyleIdx="2" presStyleCnt="6">
        <dgm:presLayoutVars>
          <dgm:chMax val="0"/>
          <dgm:chPref val="0"/>
        </dgm:presLayoutVars>
      </dgm:prSet>
      <dgm:spPr/>
    </dgm:pt>
    <dgm:pt modelId="{3C3C45A5-8C62-430D-8817-2F5B22F903E8}" type="pres">
      <dgm:prSet presAssocID="{84E58E36-DABE-4EBE-A5C0-31905A657583}" presName="txSpace" presStyleCnt="0"/>
      <dgm:spPr/>
    </dgm:pt>
    <dgm:pt modelId="{8B9457C8-EA02-43E6-A9F4-5555FC8DEC2E}" type="pres">
      <dgm:prSet presAssocID="{84E58E36-DABE-4EBE-A5C0-31905A657583}" presName="desTx" presStyleLbl="revTx" presStyleIdx="3" presStyleCnt="6">
        <dgm:presLayoutVars/>
      </dgm:prSet>
      <dgm:spPr/>
    </dgm:pt>
    <dgm:pt modelId="{79429BBA-2CFA-47FF-AC31-CD7F4F551AF3}" type="pres">
      <dgm:prSet presAssocID="{BB8E5CD8-F23B-4A63-BBFF-D9F1E4D3B770}" presName="sibTrans" presStyleCnt="0"/>
      <dgm:spPr/>
    </dgm:pt>
    <dgm:pt modelId="{03D74DF2-3B0F-4281-9DE8-25F20FE299FF}" type="pres">
      <dgm:prSet presAssocID="{FA4E17D0-ABB4-4B30-8ABB-A2312BC50BE6}" presName="compNode" presStyleCnt="0"/>
      <dgm:spPr/>
    </dgm:pt>
    <dgm:pt modelId="{A9BC0B57-1CB4-43C4-AB5A-F64C243F6B84}" type="pres">
      <dgm:prSet presAssocID="{FA4E17D0-ABB4-4B30-8ABB-A2312BC50BE6}"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dgm:spPr>
      <dgm:extLst>
        <a:ext uri="{E40237B7-FDA0-4F09-8148-C483321AD2D9}">
          <dgm14:cNvPr xmlns:dgm14="http://schemas.microsoft.com/office/drawing/2010/diagram" id="0" name="" descr="Person typing on laptop"/>
        </a:ext>
      </dgm:extLst>
    </dgm:pt>
    <dgm:pt modelId="{555A8C9F-8066-4F4D-BA2C-CC2DCFE817E1}" type="pres">
      <dgm:prSet presAssocID="{FA4E17D0-ABB4-4B30-8ABB-A2312BC50BE6}" presName="iconSpace" presStyleCnt="0"/>
      <dgm:spPr/>
    </dgm:pt>
    <dgm:pt modelId="{9F213A46-2526-462A-A56A-15A156F4D889}" type="pres">
      <dgm:prSet presAssocID="{FA4E17D0-ABB4-4B30-8ABB-A2312BC50BE6}" presName="parTx" presStyleLbl="revTx" presStyleIdx="4" presStyleCnt="6">
        <dgm:presLayoutVars>
          <dgm:chMax val="0"/>
          <dgm:chPref val="0"/>
        </dgm:presLayoutVars>
      </dgm:prSet>
      <dgm:spPr/>
    </dgm:pt>
    <dgm:pt modelId="{92575B73-0EB6-4319-81B2-0D2C2A8B2770}" type="pres">
      <dgm:prSet presAssocID="{FA4E17D0-ABB4-4B30-8ABB-A2312BC50BE6}" presName="txSpace" presStyleCnt="0"/>
      <dgm:spPr/>
    </dgm:pt>
    <dgm:pt modelId="{E748A3A5-3DFF-494D-93E0-473E339D1FED}" type="pres">
      <dgm:prSet presAssocID="{FA4E17D0-ABB4-4B30-8ABB-A2312BC50BE6}" presName="desTx" presStyleLbl="revTx" presStyleIdx="5" presStyleCnt="6">
        <dgm:presLayoutVars/>
      </dgm:prSet>
      <dgm:spPr/>
    </dgm:pt>
  </dgm:ptLst>
  <dgm:cxnLst>
    <dgm:cxn modelId="{146F6B03-7399-4368-91B1-9DBA7AB1A30B}" type="presOf" srcId="{D7E6C8F1-06EB-4273-824C-D71F93769013}" destId="{6CEC87EE-6159-4B5D-8133-311C3F33341F}" srcOrd="0" destOrd="0" presId="urn:microsoft.com/office/officeart/2018/2/layout/IconLabelDescriptionList"/>
    <dgm:cxn modelId="{FF617104-E43A-4880-927A-C59651ED639E}" srcId="{FA4E17D0-ABB4-4B30-8ABB-A2312BC50BE6}" destId="{2160CF67-B5F2-4CD9-92DD-6C22A2E3CEFA}" srcOrd="0" destOrd="0" parTransId="{AFF44F91-25B4-46E9-A2CE-364A5DC27996}" sibTransId="{8C04161A-57CB-4726-8070-366E2F61DCF5}"/>
    <dgm:cxn modelId="{BAE31961-B25B-40CF-964D-817B7E7EB9B3}" srcId="{65C9ECEA-919B-444E-8685-18B92166C954}" destId="{D7E6C8F1-06EB-4273-824C-D71F93769013}" srcOrd="0" destOrd="0" parTransId="{93BC9CE4-EAB7-49C8-B796-BBE14DA840CE}" sibTransId="{9F8D6965-0775-4CC9-9920-1D22C14FD8A4}"/>
    <dgm:cxn modelId="{60BB1647-AFFD-46DE-A7CB-5B0E7D54CDCF}" type="presOf" srcId="{65C9ECEA-919B-444E-8685-18B92166C954}" destId="{9724F906-1ED4-40C2-B05F-CA955FEB29EB}" srcOrd="0" destOrd="0" presId="urn:microsoft.com/office/officeart/2018/2/layout/IconLabelDescriptionList"/>
    <dgm:cxn modelId="{DC157D6C-5C48-4C17-84B9-7111732CF602}" srcId="{84E58E36-DABE-4EBE-A5C0-31905A657583}" destId="{655A69F0-00F0-40BC-946D-A282B6FF4037}" srcOrd="1" destOrd="0" parTransId="{E1D6F438-C152-40B5-A3D8-E3814CDA6A6C}" sibTransId="{C422D8B9-1186-4426-A2D1-ACC6A1B7F869}"/>
    <dgm:cxn modelId="{7C05AF6E-8EA6-428F-B27E-6E1714A0F479}" type="presOf" srcId="{2160CF67-B5F2-4CD9-92DD-6C22A2E3CEFA}" destId="{E748A3A5-3DFF-494D-93E0-473E339D1FED}" srcOrd="0" destOrd="0" presId="urn:microsoft.com/office/officeart/2018/2/layout/IconLabelDescriptionList"/>
    <dgm:cxn modelId="{EAF12984-F1EC-4404-9A80-5D312A062018}" type="presOf" srcId="{84D87EF2-53B3-4CF7-B18E-8CF9D014960E}" destId="{40730401-5E96-4F33-B87E-596E1CAFA468}" srcOrd="0" destOrd="0" presId="urn:microsoft.com/office/officeart/2018/2/layout/IconLabelDescriptionList"/>
    <dgm:cxn modelId="{6B3512A3-CE60-4359-A3F4-7B945CF2AC0D}" srcId="{65C9ECEA-919B-444E-8685-18B92166C954}" destId="{FA4E17D0-ABB4-4B30-8ABB-A2312BC50BE6}" srcOrd="2" destOrd="0" parTransId="{58EC1F2C-D393-4773-998B-DDE1D85D4A89}" sibTransId="{B5B183C9-EE51-4B73-B443-ED1D9F5BDBE2}"/>
    <dgm:cxn modelId="{A68CAFA4-429B-4F69-A7C0-A6B5C78100DC}" type="presOf" srcId="{66DFA976-36FC-4880-9590-1B1B23B9A05F}" destId="{8B9457C8-EA02-43E6-A9F4-5555FC8DEC2E}" srcOrd="0" destOrd="0" presId="urn:microsoft.com/office/officeart/2018/2/layout/IconLabelDescriptionList"/>
    <dgm:cxn modelId="{BB9255AE-1FCD-487A-BA5B-23286B2FAA53}" type="presOf" srcId="{84E58E36-DABE-4EBE-A5C0-31905A657583}" destId="{3214E2DC-B1C4-4E56-9782-A2DD01A285E2}" srcOrd="0" destOrd="0" presId="urn:microsoft.com/office/officeart/2018/2/layout/IconLabelDescriptionList"/>
    <dgm:cxn modelId="{D73AEFB1-C7E2-4E81-B791-E31812A6D261}" type="presOf" srcId="{655A69F0-00F0-40BC-946D-A282B6FF4037}" destId="{8B9457C8-EA02-43E6-A9F4-5555FC8DEC2E}" srcOrd="0" destOrd="1" presId="urn:microsoft.com/office/officeart/2018/2/layout/IconLabelDescriptionList"/>
    <dgm:cxn modelId="{70245AB9-6420-4B62-9F90-732BFB56AFFF}" srcId="{D7E6C8F1-06EB-4273-824C-D71F93769013}" destId="{84D87EF2-53B3-4CF7-B18E-8CF9D014960E}" srcOrd="0" destOrd="0" parTransId="{CD11CCE2-8A9C-49AC-BF34-0ADC79D40600}" sibTransId="{A5057F07-5EEA-4B7A-9DE8-E8B0E9945458}"/>
    <dgm:cxn modelId="{06F487B9-5518-42DB-8540-7DD5F462009E}" srcId="{84E58E36-DABE-4EBE-A5C0-31905A657583}" destId="{66DFA976-36FC-4880-9590-1B1B23B9A05F}" srcOrd="0" destOrd="0" parTransId="{0F6E5AC1-AEFF-4586-93CE-1BC4A3C6B570}" sibTransId="{D887BFBD-8FB2-40C4-86E5-D5A2BA3AF99D}"/>
    <dgm:cxn modelId="{D00227DC-598E-46CF-9F80-29909A2A93C8}" srcId="{D7E6C8F1-06EB-4273-824C-D71F93769013}" destId="{150329FC-B2CE-4488-8DAC-AB0641237C9A}" srcOrd="1" destOrd="0" parTransId="{7F745F42-F6A8-4151-B441-631DE920D1BE}" sibTransId="{95273900-111A-418E-8D53-6AB9269BC5F6}"/>
    <dgm:cxn modelId="{6A84B1E9-DDBE-433F-AAFE-682502A8E382}" srcId="{65C9ECEA-919B-444E-8685-18B92166C954}" destId="{84E58E36-DABE-4EBE-A5C0-31905A657583}" srcOrd="1" destOrd="0" parTransId="{B52331DB-7146-4CB9-994F-27C32862A86F}" sibTransId="{BB8E5CD8-F23B-4A63-BBFF-D9F1E4D3B770}"/>
    <dgm:cxn modelId="{06961EED-18EC-432B-A7DE-2942B18D8BE7}" type="presOf" srcId="{150329FC-B2CE-4488-8DAC-AB0641237C9A}" destId="{40730401-5E96-4F33-B87E-596E1CAFA468}" srcOrd="0" destOrd="1" presId="urn:microsoft.com/office/officeart/2018/2/layout/IconLabelDescriptionList"/>
    <dgm:cxn modelId="{D0CADCFF-9D30-447D-91E4-8B2DE9FA5995}" type="presOf" srcId="{FA4E17D0-ABB4-4B30-8ABB-A2312BC50BE6}" destId="{9F213A46-2526-462A-A56A-15A156F4D889}" srcOrd="0" destOrd="0" presId="urn:microsoft.com/office/officeart/2018/2/layout/IconLabelDescriptionList"/>
    <dgm:cxn modelId="{F22E832A-0594-4B46-AC8A-2FDE36FF4A0A}" type="presParOf" srcId="{9724F906-1ED4-40C2-B05F-CA955FEB29EB}" destId="{3240A794-4250-426A-A712-DEA7097852C6}" srcOrd="0" destOrd="0" presId="urn:microsoft.com/office/officeart/2018/2/layout/IconLabelDescriptionList"/>
    <dgm:cxn modelId="{1BA29034-C639-44F8-A006-B3E817B29FE8}" type="presParOf" srcId="{3240A794-4250-426A-A712-DEA7097852C6}" destId="{9645F9C2-100B-4346-ACAF-563C484334E1}" srcOrd="0" destOrd="0" presId="urn:microsoft.com/office/officeart/2018/2/layout/IconLabelDescriptionList"/>
    <dgm:cxn modelId="{6D69A44A-2B45-4D5A-A8B5-125F3350758D}" type="presParOf" srcId="{3240A794-4250-426A-A712-DEA7097852C6}" destId="{169A2497-3428-4619-AB30-7AD77E61CD38}" srcOrd="1" destOrd="0" presId="urn:microsoft.com/office/officeart/2018/2/layout/IconLabelDescriptionList"/>
    <dgm:cxn modelId="{298E28F0-23A1-4CA7-8B0E-FBC93721D9C5}" type="presParOf" srcId="{3240A794-4250-426A-A712-DEA7097852C6}" destId="{6CEC87EE-6159-4B5D-8133-311C3F33341F}" srcOrd="2" destOrd="0" presId="urn:microsoft.com/office/officeart/2018/2/layout/IconLabelDescriptionList"/>
    <dgm:cxn modelId="{CE5B7EBE-3998-4B4D-A9E1-2ECE07249B51}" type="presParOf" srcId="{3240A794-4250-426A-A712-DEA7097852C6}" destId="{4019E840-F3AF-4E06-81B9-1D85D4EFDA60}" srcOrd="3" destOrd="0" presId="urn:microsoft.com/office/officeart/2018/2/layout/IconLabelDescriptionList"/>
    <dgm:cxn modelId="{2D31D48E-75FE-43AE-8734-592ACB974CEA}" type="presParOf" srcId="{3240A794-4250-426A-A712-DEA7097852C6}" destId="{40730401-5E96-4F33-B87E-596E1CAFA468}" srcOrd="4" destOrd="0" presId="urn:microsoft.com/office/officeart/2018/2/layout/IconLabelDescriptionList"/>
    <dgm:cxn modelId="{071B1734-067B-4F35-8FE2-EDE5B3CD3BD4}" type="presParOf" srcId="{9724F906-1ED4-40C2-B05F-CA955FEB29EB}" destId="{4AC131C9-982A-4635-AB50-CC2C19A6C7A9}" srcOrd="1" destOrd="0" presId="urn:microsoft.com/office/officeart/2018/2/layout/IconLabelDescriptionList"/>
    <dgm:cxn modelId="{4F5986ED-1174-42F2-9E39-4F668E43CBF3}" type="presParOf" srcId="{9724F906-1ED4-40C2-B05F-CA955FEB29EB}" destId="{F32786BF-3BD0-433E-A02E-AB636893E309}" srcOrd="2" destOrd="0" presId="urn:microsoft.com/office/officeart/2018/2/layout/IconLabelDescriptionList"/>
    <dgm:cxn modelId="{6342AF21-D169-439A-B5A6-AE85A2CCDE7D}" type="presParOf" srcId="{F32786BF-3BD0-433E-A02E-AB636893E309}" destId="{78F961D5-98E8-4A5B-97FD-D0C0BC103036}" srcOrd="0" destOrd="0" presId="urn:microsoft.com/office/officeart/2018/2/layout/IconLabelDescriptionList"/>
    <dgm:cxn modelId="{64DFE8A9-0BB4-4764-BF6E-1F0C952C2B44}" type="presParOf" srcId="{F32786BF-3BD0-433E-A02E-AB636893E309}" destId="{CB1DEDEC-9DAC-4478-91FB-206D3779E097}" srcOrd="1" destOrd="0" presId="urn:microsoft.com/office/officeart/2018/2/layout/IconLabelDescriptionList"/>
    <dgm:cxn modelId="{BAA21FBE-C497-43A1-9196-399279390801}" type="presParOf" srcId="{F32786BF-3BD0-433E-A02E-AB636893E309}" destId="{3214E2DC-B1C4-4E56-9782-A2DD01A285E2}" srcOrd="2" destOrd="0" presId="urn:microsoft.com/office/officeart/2018/2/layout/IconLabelDescriptionList"/>
    <dgm:cxn modelId="{FDC50A24-3614-4CDA-B8C0-D28C3B705312}" type="presParOf" srcId="{F32786BF-3BD0-433E-A02E-AB636893E309}" destId="{3C3C45A5-8C62-430D-8817-2F5B22F903E8}" srcOrd="3" destOrd="0" presId="urn:microsoft.com/office/officeart/2018/2/layout/IconLabelDescriptionList"/>
    <dgm:cxn modelId="{57CA8451-929D-4292-B387-D0532CE8AB2A}" type="presParOf" srcId="{F32786BF-3BD0-433E-A02E-AB636893E309}" destId="{8B9457C8-EA02-43E6-A9F4-5555FC8DEC2E}" srcOrd="4" destOrd="0" presId="urn:microsoft.com/office/officeart/2018/2/layout/IconLabelDescriptionList"/>
    <dgm:cxn modelId="{313C0B95-A1E4-4A79-BF10-79C47ACA81A4}" type="presParOf" srcId="{9724F906-1ED4-40C2-B05F-CA955FEB29EB}" destId="{79429BBA-2CFA-47FF-AC31-CD7F4F551AF3}" srcOrd="3" destOrd="0" presId="urn:microsoft.com/office/officeart/2018/2/layout/IconLabelDescriptionList"/>
    <dgm:cxn modelId="{AF424588-59D8-43AC-9B86-2C45C717D6A2}" type="presParOf" srcId="{9724F906-1ED4-40C2-B05F-CA955FEB29EB}" destId="{03D74DF2-3B0F-4281-9DE8-25F20FE299FF}" srcOrd="4" destOrd="0" presId="urn:microsoft.com/office/officeart/2018/2/layout/IconLabelDescriptionList"/>
    <dgm:cxn modelId="{0BFFE481-A89A-43C5-8930-1570434ED3EB}" type="presParOf" srcId="{03D74DF2-3B0F-4281-9DE8-25F20FE299FF}" destId="{A9BC0B57-1CB4-43C4-AB5A-F64C243F6B84}" srcOrd="0" destOrd="0" presId="urn:microsoft.com/office/officeart/2018/2/layout/IconLabelDescriptionList"/>
    <dgm:cxn modelId="{F758C572-605D-455A-BC86-C36C6D6B4173}" type="presParOf" srcId="{03D74DF2-3B0F-4281-9DE8-25F20FE299FF}" destId="{555A8C9F-8066-4F4D-BA2C-CC2DCFE817E1}" srcOrd="1" destOrd="0" presId="urn:microsoft.com/office/officeart/2018/2/layout/IconLabelDescriptionList"/>
    <dgm:cxn modelId="{75FA6BD8-EDF4-4923-9D72-1E7C18CB002A}" type="presParOf" srcId="{03D74DF2-3B0F-4281-9DE8-25F20FE299FF}" destId="{9F213A46-2526-462A-A56A-15A156F4D889}" srcOrd="2" destOrd="0" presId="urn:microsoft.com/office/officeart/2018/2/layout/IconLabelDescriptionList"/>
    <dgm:cxn modelId="{32ECC761-7969-44CF-92E9-EBD25A47FEE4}" type="presParOf" srcId="{03D74DF2-3B0F-4281-9DE8-25F20FE299FF}" destId="{92575B73-0EB6-4319-81B2-0D2C2A8B2770}" srcOrd="3" destOrd="0" presId="urn:microsoft.com/office/officeart/2018/2/layout/IconLabelDescriptionList"/>
    <dgm:cxn modelId="{15E0F5D3-FE32-4CC4-9421-46A1807A220D}" type="presParOf" srcId="{03D74DF2-3B0F-4281-9DE8-25F20FE299FF}" destId="{E748A3A5-3DFF-494D-93E0-473E339D1FED}"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C9ECEA-919B-444E-8685-18B92166C954}"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D7E6C8F1-06EB-4273-824C-D71F93769013}">
      <dgm:prSet/>
      <dgm:spPr/>
      <dgm:t>
        <a:bodyPr/>
        <a:lstStyle/>
        <a:p>
          <a:pPr>
            <a:lnSpc>
              <a:spcPct val="100000"/>
            </a:lnSpc>
            <a:defRPr b="1"/>
          </a:pPr>
          <a:r>
            <a:rPr lang="en-US" dirty="0"/>
            <a:t>Halo Effect</a:t>
          </a:r>
        </a:p>
      </dgm:t>
    </dgm:pt>
    <dgm:pt modelId="{93BC9CE4-EAB7-49C8-B796-BBE14DA840CE}" type="parTrans" cxnId="{BAE31961-B25B-40CF-964D-817B7E7EB9B3}">
      <dgm:prSet/>
      <dgm:spPr/>
      <dgm:t>
        <a:bodyPr/>
        <a:lstStyle/>
        <a:p>
          <a:endParaRPr lang="en-US"/>
        </a:p>
      </dgm:t>
    </dgm:pt>
    <dgm:pt modelId="{9F8D6965-0775-4CC9-9920-1D22C14FD8A4}" type="sibTrans" cxnId="{BAE31961-B25B-40CF-964D-817B7E7EB9B3}">
      <dgm:prSet/>
      <dgm:spPr/>
      <dgm:t>
        <a:bodyPr/>
        <a:lstStyle/>
        <a:p>
          <a:endParaRPr lang="en-US"/>
        </a:p>
      </dgm:t>
    </dgm:pt>
    <dgm:pt modelId="{84D87EF2-53B3-4CF7-B18E-8CF9D014960E}">
      <dgm:prSet custT="1"/>
      <dgm:spPr/>
      <dgm:t>
        <a:bodyPr/>
        <a:lstStyle/>
        <a:p>
          <a:pPr>
            <a:lnSpc>
              <a:spcPct val="100000"/>
            </a:lnSpc>
          </a:pPr>
          <a:r>
            <a:rPr lang="en-US" sz="2400" dirty="0"/>
            <a:t>Focus on particularly positive features about a person that clouds clinical or professional judgment</a:t>
          </a:r>
        </a:p>
      </dgm:t>
    </dgm:pt>
    <dgm:pt modelId="{CD11CCE2-8A9C-49AC-BF34-0ADC79D40600}" type="parTrans" cxnId="{70245AB9-6420-4B62-9F90-732BFB56AFFF}">
      <dgm:prSet/>
      <dgm:spPr/>
      <dgm:t>
        <a:bodyPr/>
        <a:lstStyle/>
        <a:p>
          <a:endParaRPr lang="en-US"/>
        </a:p>
      </dgm:t>
    </dgm:pt>
    <dgm:pt modelId="{A5057F07-5EEA-4B7A-9DE8-E8B0E9945458}" type="sibTrans" cxnId="{70245AB9-6420-4B62-9F90-732BFB56AFFF}">
      <dgm:prSet/>
      <dgm:spPr/>
      <dgm:t>
        <a:bodyPr/>
        <a:lstStyle/>
        <a:p>
          <a:endParaRPr lang="en-US"/>
        </a:p>
      </dgm:t>
    </dgm:pt>
    <dgm:pt modelId="{84E58E36-DABE-4EBE-A5C0-31905A657583}">
      <dgm:prSet/>
      <dgm:spPr/>
      <dgm:t>
        <a:bodyPr/>
        <a:lstStyle/>
        <a:p>
          <a:pPr>
            <a:lnSpc>
              <a:spcPct val="100000"/>
            </a:lnSpc>
            <a:defRPr b="1"/>
          </a:pPr>
          <a:r>
            <a:rPr lang="en-US" dirty="0"/>
            <a:t>Hindsight Bias</a:t>
          </a:r>
        </a:p>
      </dgm:t>
    </dgm:pt>
    <dgm:pt modelId="{B52331DB-7146-4CB9-994F-27C32862A86F}" type="parTrans" cxnId="{6A84B1E9-DDBE-433F-AAFE-682502A8E382}">
      <dgm:prSet/>
      <dgm:spPr/>
      <dgm:t>
        <a:bodyPr/>
        <a:lstStyle/>
        <a:p>
          <a:endParaRPr lang="en-US"/>
        </a:p>
      </dgm:t>
    </dgm:pt>
    <dgm:pt modelId="{BB8E5CD8-F23B-4A63-BBFF-D9F1E4D3B770}" type="sibTrans" cxnId="{6A84B1E9-DDBE-433F-AAFE-682502A8E382}">
      <dgm:prSet/>
      <dgm:spPr/>
      <dgm:t>
        <a:bodyPr/>
        <a:lstStyle/>
        <a:p>
          <a:endParaRPr lang="en-US"/>
        </a:p>
      </dgm:t>
    </dgm:pt>
    <dgm:pt modelId="{66DFA976-36FC-4880-9590-1B1B23B9A05F}">
      <dgm:prSet custT="1"/>
      <dgm:spPr/>
      <dgm:t>
        <a:bodyPr/>
        <a:lstStyle/>
        <a:p>
          <a:pPr>
            <a:lnSpc>
              <a:spcPct val="100000"/>
            </a:lnSpc>
          </a:pPr>
          <a:r>
            <a:rPr lang="en-US" sz="2000" dirty="0"/>
            <a:t>After the event, risk management professional knows the outcome so reconstruct as being predictable/preventable</a:t>
          </a:r>
        </a:p>
      </dgm:t>
    </dgm:pt>
    <dgm:pt modelId="{0F6E5AC1-AEFF-4586-93CE-1BC4A3C6B570}" type="parTrans" cxnId="{06F487B9-5518-42DB-8540-7DD5F462009E}">
      <dgm:prSet/>
      <dgm:spPr/>
      <dgm:t>
        <a:bodyPr/>
        <a:lstStyle/>
        <a:p>
          <a:endParaRPr lang="en-US"/>
        </a:p>
      </dgm:t>
    </dgm:pt>
    <dgm:pt modelId="{D887BFBD-8FB2-40C4-86E5-D5A2BA3AF99D}" type="sibTrans" cxnId="{06F487B9-5518-42DB-8540-7DD5F462009E}">
      <dgm:prSet/>
      <dgm:spPr/>
      <dgm:t>
        <a:bodyPr/>
        <a:lstStyle/>
        <a:p>
          <a:endParaRPr lang="en-US"/>
        </a:p>
      </dgm:t>
    </dgm:pt>
    <dgm:pt modelId="{FA4E17D0-ABB4-4B30-8ABB-A2312BC50BE6}">
      <dgm:prSet/>
      <dgm:spPr/>
      <dgm:t>
        <a:bodyPr/>
        <a:lstStyle/>
        <a:p>
          <a:pPr>
            <a:lnSpc>
              <a:spcPct val="100000"/>
            </a:lnSpc>
            <a:defRPr b="1"/>
          </a:pPr>
          <a:r>
            <a:rPr lang="en-US" dirty="0"/>
            <a:t>Professional Hierarchy </a:t>
          </a:r>
        </a:p>
      </dgm:t>
    </dgm:pt>
    <dgm:pt modelId="{58EC1F2C-D393-4773-998B-DDE1D85D4A89}" type="parTrans" cxnId="{6B3512A3-CE60-4359-A3F4-7B945CF2AC0D}">
      <dgm:prSet/>
      <dgm:spPr/>
      <dgm:t>
        <a:bodyPr/>
        <a:lstStyle/>
        <a:p>
          <a:endParaRPr lang="en-US"/>
        </a:p>
      </dgm:t>
    </dgm:pt>
    <dgm:pt modelId="{B5B183C9-EE51-4B73-B443-ED1D9F5BDBE2}" type="sibTrans" cxnId="{6B3512A3-CE60-4359-A3F4-7B945CF2AC0D}">
      <dgm:prSet/>
      <dgm:spPr/>
      <dgm:t>
        <a:bodyPr/>
        <a:lstStyle/>
        <a:p>
          <a:endParaRPr lang="en-US"/>
        </a:p>
      </dgm:t>
    </dgm:pt>
    <dgm:pt modelId="{2160CF67-B5F2-4CD9-92DD-6C22A2E3CEFA}">
      <dgm:prSet custT="1"/>
      <dgm:spPr/>
      <dgm:t>
        <a:bodyPr/>
        <a:lstStyle/>
        <a:p>
          <a:pPr>
            <a:lnSpc>
              <a:spcPct val="100000"/>
            </a:lnSpc>
          </a:pPr>
          <a:r>
            <a:rPr lang="en-US" sz="2400" dirty="0"/>
            <a:t>Giving more credibility to testimonies from certain staff members over others </a:t>
          </a:r>
        </a:p>
      </dgm:t>
    </dgm:pt>
    <dgm:pt modelId="{AFF44F91-25B4-46E9-A2CE-364A5DC27996}" type="parTrans" cxnId="{FF617104-E43A-4880-927A-C59651ED639E}">
      <dgm:prSet/>
      <dgm:spPr/>
      <dgm:t>
        <a:bodyPr/>
        <a:lstStyle/>
        <a:p>
          <a:endParaRPr lang="en-US"/>
        </a:p>
      </dgm:t>
    </dgm:pt>
    <dgm:pt modelId="{8C04161A-57CB-4726-8070-366E2F61DCF5}" type="sibTrans" cxnId="{FF617104-E43A-4880-927A-C59651ED639E}">
      <dgm:prSet/>
      <dgm:spPr/>
      <dgm:t>
        <a:bodyPr/>
        <a:lstStyle/>
        <a:p>
          <a:endParaRPr lang="en-US"/>
        </a:p>
      </dgm:t>
    </dgm:pt>
    <dgm:pt modelId="{7E17573F-831A-462E-B28D-C321B86CC91D}">
      <dgm:prSet custT="1"/>
      <dgm:spPr/>
      <dgm:t>
        <a:bodyPr/>
        <a:lstStyle/>
        <a:p>
          <a:pPr>
            <a:lnSpc>
              <a:spcPct val="100000"/>
            </a:lnSpc>
          </a:pPr>
          <a:r>
            <a:rPr lang="en-US" sz="2400" dirty="0"/>
            <a:t>“One of our best ….. So how could they do/be wrong” </a:t>
          </a:r>
        </a:p>
      </dgm:t>
    </dgm:pt>
    <dgm:pt modelId="{7E3F598C-5B3E-40C8-963A-7E306168ED2D}" type="parTrans" cxnId="{FC60C69F-3E27-4621-8EB1-E3E7AE347F68}">
      <dgm:prSet/>
      <dgm:spPr/>
      <dgm:t>
        <a:bodyPr/>
        <a:lstStyle/>
        <a:p>
          <a:endParaRPr lang="en-US"/>
        </a:p>
      </dgm:t>
    </dgm:pt>
    <dgm:pt modelId="{4D5BA1B4-5631-47FB-9E03-A0A21FD2364E}" type="sibTrans" cxnId="{FC60C69F-3E27-4621-8EB1-E3E7AE347F68}">
      <dgm:prSet/>
      <dgm:spPr/>
      <dgm:t>
        <a:bodyPr/>
        <a:lstStyle/>
        <a:p>
          <a:endParaRPr lang="en-US"/>
        </a:p>
      </dgm:t>
    </dgm:pt>
    <dgm:pt modelId="{07D30A2C-2A52-4FB5-BC13-C17DC0790CDB}">
      <dgm:prSet custT="1"/>
      <dgm:spPr/>
      <dgm:t>
        <a:bodyPr/>
        <a:lstStyle/>
        <a:p>
          <a:pPr>
            <a:lnSpc>
              <a:spcPct val="100000"/>
            </a:lnSpc>
          </a:pPr>
          <a:r>
            <a:rPr lang="en-US" sz="2000" dirty="0"/>
            <a:t>“How could this (event) have happened?” “What were you thinking?”</a:t>
          </a:r>
        </a:p>
      </dgm:t>
    </dgm:pt>
    <dgm:pt modelId="{F1646D2C-FB00-4A06-8AA0-C765645D587F}" type="parTrans" cxnId="{1D031CD9-5944-4782-AC28-5350D7684E2E}">
      <dgm:prSet/>
      <dgm:spPr/>
      <dgm:t>
        <a:bodyPr/>
        <a:lstStyle/>
        <a:p>
          <a:endParaRPr lang="en-US"/>
        </a:p>
      </dgm:t>
    </dgm:pt>
    <dgm:pt modelId="{570ED343-A2C4-42F7-A1E6-ECC3BF4A2B31}" type="sibTrans" cxnId="{1D031CD9-5944-4782-AC28-5350D7684E2E}">
      <dgm:prSet/>
      <dgm:spPr/>
      <dgm:t>
        <a:bodyPr/>
        <a:lstStyle/>
        <a:p>
          <a:endParaRPr lang="en-US"/>
        </a:p>
      </dgm:t>
    </dgm:pt>
    <dgm:pt modelId="{9724F906-1ED4-40C2-B05F-CA955FEB29EB}" type="pres">
      <dgm:prSet presAssocID="{65C9ECEA-919B-444E-8685-18B92166C954}" presName="root" presStyleCnt="0">
        <dgm:presLayoutVars>
          <dgm:dir/>
          <dgm:resizeHandles val="exact"/>
        </dgm:presLayoutVars>
      </dgm:prSet>
      <dgm:spPr/>
    </dgm:pt>
    <dgm:pt modelId="{3240A794-4250-426A-A712-DEA7097852C6}" type="pres">
      <dgm:prSet presAssocID="{D7E6C8F1-06EB-4273-824C-D71F93769013}" presName="compNode" presStyleCnt="0"/>
      <dgm:spPr/>
    </dgm:pt>
    <dgm:pt modelId="{9645F9C2-100B-4346-ACAF-563C484334E1}" type="pres">
      <dgm:prSet presAssocID="{D7E6C8F1-06EB-4273-824C-D71F93769013}" presName="iconRect" presStyleLbl="node1" presStyleIdx="0" presStyleCnt="3"/>
      <dgm:spPr>
        <a:blipFill>
          <a:blip xmlns:r="http://schemas.openxmlformats.org/officeDocument/2006/relationships" r:embed="rId1"/>
          <a:srcRect/>
          <a:stretch>
            <a:fillRect l="-25000" r="-25000"/>
          </a:stretch>
        </a:blipFill>
        <a:ln>
          <a:noFill/>
        </a:ln>
      </dgm:spPr>
      <dgm:extLst>
        <a:ext uri="{E40237B7-FDA0-4F09-8148-C483321AD2D9}">
          <dgm14:cNvPr xmlns:dgm14="http://schemas.microsoft.com/office/drawing/2010/diagram" id="0" name="" descr="Snow angel pattern"/>
        </a:ext>
      </dgm:extLst>
    </dgm:pt>
    <dgm:pt modelId="{169A2497-3428-4619-AB30-7AD77E61CD38}" type="pres">
      <dgm:prSet presAssocID="{D7E6C8F1-06EB-4273-824C-D71F93769013}" presName="iconSpace" presStyleCnt="0"/>
      <dgm:spPr/>
    </dgm:pt>
    <dgm:pt modelId="{6CEC87EE-6159-4B5D-8133-311C3F33341F}" type="pres">
      <dgm:prSet presAssocID="{D7E6C8F1-06EB-4273-824C-D71F93769013}" presName="parTx" presStyleLbl="revTx" presStyleIdx="0" presStyleCnt="6">
        <dgm:presLayoutVars>
          <dgm:chMax val="0"/>
          <dgm:chPref val="0"/>
        </dgm:presLayoutVars>
      </dgm:prSet>
      <dgm:spPr/>
    </dgm:pt>
    <dgm:pt modelId="{4019E840-F3AF-4E06-81B9-1D85D4EFDA60}" type="pres">
      <dgm:prSet presAssocID="{D7E6C8F1-06EB-4273-824C-D71F93769013}" presName="txSpace" presStyleCnt="0"/>
      <dgm:spPr/>
    </dgm:pt>
    <dgm:pt modelId="{40730401-5E96-4F33-B87E-596E1CAFA468}" type="pres">
      <dgm:prSet presAssocID="{D7E6C8F1-06EB-4273-824C-D71F93769013}" presName="desTx" presStyleLbl="revTx" presStyleIdx="1" presStyleCnt="6">
        <dgm:presLayoutVars/>
      </dgm:prSet>
      <dgm:spPr/>
    </dgm:pt>
    <dgm:pt modelId="{4AC131C9-982A-4635-AB50-CC2C19A6C7A9}" type="pres">
      <dgm:prSet presAssocID="{9F8D6965-0775-4CC9-9920-1D22C14FD8A4}" presName="sibTrans" presStyleCnt="0"/>
      <dgm:spPr/>
    </dgm:pt>
    <dgm:pt modelId="{F32786BF-3BD0-433E-A02E-AB636893E309}" type="pres">
      <dgm:prSet presAssocID="{84E58E36-DABE-4EBE-A5C0-31905A657583}" presName="compNode" presStyleCnt="0"/>
      <dgm:spPr/>
    </dgm:pt>
    <dgm:pt modelId="{78F961D5-98E8-4A5B-97FD-D0C0BC103036}" type="pres">
      <dgm:prSet presAssocID="{84E58E36-DABE-4EBE-A5C0-31905A657583}" presName="iconRect" presStyleLbl="node1" presStyleIdx="1" presStyleCnt="3"/>
      <dgm:spPr>
        <a:blipFill>
          <a:blip xmlns:r="http://schemas.openxmlformats.org/officeDocument/2006/relationships" r:embed="rId2"/>
          <a:srcRect/>
          <a:stretch>
            <a:fillRect l="-25000" r="-25000"/>
          </a:stretch>
        </a:blipFill>
        <a:ln>
          <a:noFill/>
        </a:ln>
      </dgm:spPr>
      <dgm:extLst>
        <a:ext uri="{E40237B7-FDA0-4F09-8148-C483321AD2D9}">
          <dgm14:cNvPr xmlns:dgm14="http://schemas.microsoft.com/office/drawing/2010/diagram" id="0" name="" descr="Woman lip biting"/>
        </a:ext>
      </dgm:extLst>
    </dgm:pt>
    <dgm:pt modelId="{CB1DEDEC-9DAC-4478-91FB-206D3779E097}" type="pres">
      <dgm:prSet presAssocID="{84E58E36-DABE-4EBE-A5C0-31905A657583}" presName="iconSpace" presStyleCnt="0"/>
      <dgm:spPr/>
    </dgm:pt>
    <dgm:pt modelId="{3214E2DC-B1C4-4E56-9782-A2DD01A285E2}" type="pres">
      <dgm:prSet presAssocID="{84E58E36-DABE-4EBE-A5C0-31905A657583}" presName="parTx" presStyleLbl="revTx" presStyleIdx="2" presStyleCnt="6">
        <dgm:presLayoutVars>
          <dgm:chMax val="0"/>
          <dgm:chPref val="0"/>
        </dgm:presLayoutVars>
      </dgm:prSet>
      <dgm:spPr/>
    </dgm:pt>
    <dgm:pt modelId="{3C3C45A5-8C62-430D-8817-2F5B22F903E8}" type="pres">
      <dgm:prSet presAssocID="{84E58E36-DABE-4EBE-A5C0-31905A657583}" presName="txSpace" presStyleCnt="0"/>
      <dgm:spPr/>
    </dgm:pt>
    <dgm:pt modelId="{8B9457C8-EA02-43E6-A9F4-5555FC8DEC2E}" type="pres">
      <dgm:prSet presAssocID="{84E58E36-DABE-4EBE-A5C0-31905A657583}" presName="desTx" presStyleLbl="revTx" presStyleIdx="3" presStyleCnt="6">
        <dgm:presLayoutVars/>
      </dgm:prSet>
      <dgm:spPr/>
    </dgm:pt>
    <dgm:pt modelId="{79429BBA-2CFA-47FF-AC31-CD7F4F551AF3}" type="pres">
      <dgm:prSet presAssocID="{BB8E5CD8-F23B-4A63-BBFF-D9F1E4D3B770}" presName="sibTrans" presStyleCnt="0"/>
      <dgm:spPr/>
    </dgm:pt>
    <dgm:pt modelId="{03D74DF2-3B0F-4281-9DE8-25F20FE299FF}" type="pres">
      <dgm:prSet presAssocID="{FA4E17D0-ABB4-4B30-8ABB-A2312BC50BE6}" presName="compNode" presStyleCnt="0"/>
      <dgm:spPr/>
    </dgm:pt>
    <dgm:pt modelId="{A9BC0B57-1CB4-43C4-AB5A-F64C243F6B84}" type="pres">
      <dgm:prSet presAssocID="{FA4E17D0-ABB4-4B30-8ABB-A2312BC50BE6}" presName="iconRect" presStyleLbl="node1" presStyleIdx="2" presStyleCnt="3"/>
      <dgm:spPr>
        <a:blipFill>
          <a:blip xmlns:r="http://schemas.openxmlformats.org/officeDocument/2006/relationships" r:embed="rId3"/>
          <a:srcRect/>
          <a:stretch>
            <a:fillRect l="-25000" r="-25000"/>
          </a:stretch>
        </a:blipFill>
        <a:ln>
          <a:noFill/>
        </a:ln>
      </dgm:spPr>
      <dgm:extLst>
        <a:ext uri="{E40237B7-FDA0-4F09-8148-C483321AD2D9}">
          <dgm14:cNvPr xmlns:dgm14="http://schemas.microsoft.com/office/drawing/2010/diagram" id="0" name="" descr="Doctor with stethoscope"/>
        </a:ext>
      </dgm:extLst>
    </dgm:pt>
    <dgm:pt modelId="{555A8C9F-8066-4F4D-BA2C-CC2DCFE817E1}" type="pres">
      <dgm:prSet presAssocID="{FA4E17D0-ABB4-4B30-8ABB-A2312BC50BE6}" presName="iconSpace" presStyleCnt="0"/>
      <dgm:spPr/>
    </dgm:pt>
    <dgm:pt modelId="{9F213A46-2526-462A-A56A-15A156F4D889}" type="pres">
      <dgm:prSet presAssocID="{FA4E17D0-ABB4-4B30-8ABB-A2312BC50BE6}" presName="parTx" presStyleLbl="revTx" presStyleIdx="4" presStyleCnt="6">
        <dgm:presLayoutVars>
          <dgm:chMax val="0"/>
          <dgm:chPref val="0"/>
        </dgm:presLayoutVars>
      </dgm:prSet>
      <dgm:spPr/>
    </dgm:pt>
    <dgm:pt modelId="{92575B73-0EB6-4319-81B2-0D2C2A8B2770}" type="pres">
      <dgm:prSet presAssocID="{FA4E17D0-ABB4-4B30-8ABB-A2312BC50BE6}" presName="txSpace" presStyleCnt="0"/>
      <dgm:spPr/>
    </dgm:pt>
    <dgm:pt modelId="{E748A3A5-3DFF-494D-93E0-473E339D1FED}" type="pres">
      <dgm:prSet presAssocID="{FA4E17D0-ABB4-4B30-8ABB-A2312BC50BE6}" presName="desTx" presStyleLbl="revTx" presStyleIdx="5" presStyleCnt="6">
        <dgm:presLayoutVars/>
      </dgm:prSet>
      <dgm:spPr/>
    </dgm:pt>
  </dgm:ptLst>
  <dgm:cxnLst>
    <dgm:cxn modelId="{146F6B03-7399-4368-91B1-9DBA7AB1A30B}" type="presOf" srcId="{D7E6C8F1-06EB-4273-824C-D71F93769013}" destId="{6CEC87EE-6159-4B5D-8133-311C3F33341F}" srcOrd="0" destOrd="0" presId="urn:microsoft.com/office/officeart/2018/2/layout/IconLabelDescriptionList"/>
    <dgm:cxn modelId="{FF617104-E43A-4880-927A-C59651ED639E}" srcId="{FA4E17D0-ABB4-4B30-8ABB-A2312BC50BE6}" destId="{2160CF67-B5F2-4CD9-92DD-6C22A2E3CEFA}" srcOrd="0" destOrd="0" parTransId="{AFF44F91-25B4-46E9-A2CE-364A5DC27996}" sibTransId="{8C04161A-57CB-4726-8070-366E2F61DCF5}"/>
    <dgm:cxn modelId="{BAE31961-B25B-40CF-964D-817B7E7EB9B3}" srcId="{65C9ECEA-919B-444E-8685-18B92166C954}" destId="{D7E6C8F1-06EB-4273-824C-D71F93769013}" srcOrd="0" destOrd="0" parTransId="{93BC9CE4-EAB7-49C8-B796-BBE14DA840CE}" sibTransId="{9F8D6965-0775-4CC9-9920-1D22C14FD8A4}"/>
    <dgm:cxn modelId="{60BB1647-AFFD-46DE-A7CB-5B0E7D54CDCF}" type="presOf" srcId="{65C9ECEA-919B-444E-8685-18B92166C954}" destId="{9724F906-1ED4-40C2-B05F-CA955FEB29EB}" srcOrd="0" destOrd="0" presId="urn:microsoft.com/office/officeart/2018/2/layout/IconLabelDescriptionList"/>
    <dgm:cxn modelId="{7C05AF6E-8EA6-428F-B27E-6E1714A0F479}" type="presOf" srcId="{2160CF67-B5F2-4CD9-92DD-6C22A2E3CEFA}" destId="{E748A3A5-3DFF-494D-93E0-473E339D1FED}" srcOrd="0" destOrd="0" presId="urn:microsoft.com/office/officeart/2018/2/layout/IconLabelDescriptionList"/>
    <dgm:cxn modelId="{EAF12984-F1EC-4404-9A80-5D312A062018}" type="presOf" srcId="{84D87EF2-53B3-4CF7-B18E-8CF9D014960E}" destId="{40730401-5E96-4F33-B87E-596E1CAFA468}" srcOrd="0" destOrd="0" presId="urn:microsoft.com/office/officeart/2018/2/layout/IconLabelDescriptionList"/>
    <dgm:cxn modelId="{FC60C69F-3E27-4621-8EB1-E3E7AE347F68}" srcId="{D7E6C8F1-06EB-4273-824C-D71F93769013}" destId="{7E17573F-831A-462E-B28D-C321B86CC91D}" srcOrd="1" destOrd="0" parTransId="{7E3F598C-5B3E-40C8-963A-7E306168ED2D}" sibTransId="{4D5BA1B4-5631-47FB-9E03-A0A21FD2364E}"/>
    <dgm:cxn modelId="{6B3512A3-CE60-4359-A3F4-7B945CF2AC0D}" srcId="{65C9ECEA-919B-444E-8685-18B92166C954}" destId="{FA4E17D0-ABB4-4B30-8ABB-A2312BC50BE6}" srcOrd="2" destOrd="0" parTransId="{58EC1F2C-D393-4773-998B-DDE1D85D4A89}" sibTransId="{B5B183C9-EE51-4B73-B443-ED1D9F5BDBE2}"/>
    <dgm:cxn modelId="{A68CAFA4-429B-4F69-A7C0-A6B5C78100DC}" type="presOf" srcId="{66DFA976-36FC-4880-9590-1B1B23B9A05F}" destId="{8B9457C8-EA02-43E6-A9F4-5555FC8DEC2E}" srcOrd="0" destOrd="0" presId="urn:microsoft.com/office/officeart/2018/2/layout/IconLabelDescriptionList"/>
    <dgm:cxn modelId="{BB9255AE-1FCD-487A-BA5B-23286B2FAA53}" type="presOf" srcId="{84E58E36-DABE-4EBE-A5C0-31905A657583}" destId="{3214E2DC-B1C4-4E56-9782-A2DD01A285E2}" srcOrd="0" destOrd="0" presId="urn:microsoft.com/office/officeart/2018/2/layout/IconLabelDescriptionList"/>
    <dgm:cxn modelId="{70245AB9-6420-4B62-9F90-732BFB56AFFF}" srcId="{D7E6C8F1-06EB-4273-824C-D71F93769013}" destId="{84D87EF2-53B3-4CF7-B18E-8CF9D014960E}" srcOrd="0" destOrd="0" parTransId="{CD11CCE2-8A9C-49AC-BF34-0ADC79D40600}" sibTransId="{A5057F07-5EEA-4B7A-9DE8-E8B0E9945458}"/>
    <dgm:cxn modelId="{06F487B9-5518-42DB-8540-7DD5F462009E}" srcId="{84E58E36-DABE-4EBE-A5C0-31905A657583}" destId="{66DFA976-36FC-4880-9590-1B1B23B9A05F}" srcOrd="0" destOrd="0" parTransId="{0F6E5AC1-AEFF-4586-93CE-1BC4A3C6B570}" sibTransId="{D887BFBD-8FB2-40C4-86E5-D5A2BA3AF99D}"/>
    <dgm:cxn modelId="{01CBC1C2-346F-4D14-8275-A96507115BAB}" type="presOf" srcId="{07D30A2C-2A52-4FB5-BC13-C17DC0790CDB}" destId="{8B9457C8-EA02-43E6-A9F4-5555FC8DEC2E}" srcOrd="0" destOrd="1" presId="urn:microsoft.com/office/officeart/2018/2/layout/IconLabelDescriptionList"/>
    <dgm:cxn modelId="{1D031CD9-5944-4782-AC28-5350D7684E2E}" srcId="{84E58E36-DABE-4EBE-A5C0-31905A657583}" destId="{07D30A2C-2A52-4FB5-BC13-C17DC0790CDB}" srcOrd="1" destOrd="0" parTransId="{F1646D2C-FB00-4A06-8AA0-C765645D587F}" sibTransId="{570ED343-A2C4-42F7-A1E6-ECC3BF4A2B31}"/>
    <dgm:cxn modelId="{D55872E4-6D90-499E-8020-17DB9044A670}" type="presOf" srcId="{7E17573F-831A-462E-B28D-C321B86CC91D}" destId="{40730401-5E96-4F33-B87E-596E1CAFA468}" srcOrd="0" destOrd="1" presId="urn:microsoft.com/office/officeart/2018/2/layout/IconLabelDescriptionList"/>
    <dgm:cxn modelId="{6A84B1E9-DDBE-433F-AAFE-682502A8E382}" srcId="{65C9ECEA-919B-444E-8685-18B92166C954}" destId="{84E58E36-DABE-4EBE-A5C0-31905A657583}" srcOrd="1" destOrd="0" parTransId="{B52331DB-7146-4CB9-994F-27C32862A86F}" sibTransId="{BB8E5CD8-F23B-4A63-BBFF-D9F1E4D3B770}"/>
    <dgm:cxn modelId="{D0CADCFF-9D30-447D-91E4-8B2DE9FA5995}" type="presOf" srcId="{FA4E17D0-ABB4-4B30-8ABB-A2312BC50BE6}" destId="{9F213A46-2526-462A-A56A-15A156F4D889}" srcOrd="0" destOrd="0" presId="urn:microsoft.com/office/officeart/2018/2/layout/IconLabelDescriptionList"/>
    <dgm:cxn modelId="{F22E832A-0594-4B46-AC8A-2FDE36FF4A0A}" type="presParOf" srcId="{9724F906-1ED4-40C2-B05F-CA955FEB29EB}" destId="{3240A794-4250-426A-A712-DEA7097852C6}" srcOrd="0" destOrd="0" presId="urn:microsoft.com/office/officeart/2018/2/layout/IconLabelDescriptionList"/>
    <dgm:cxn modelId="{1BA29034-C639-44F8-A006-B3E817B29FE8}" type="presParOf" srcId="{3240A794-4250-426A-A712-DEA7097852C6}" destId="{9645F9C2-100B-4346-ACAF-563C484334E1}" srcOrd="0" destOrd="0" presId="urn:microsoft.com/office/officeart/2018/2/layout/IconLabelDescriptionList"/>
    <dgm:cxn modelId="{6D69A44A-2B45-4D5A-A8B5-125F3350758D}" type="presParOf" srcId="{3240A794-4250-426A-A712-DEA7097852C6}" destId="{169A2497-3428-4619-AB30-7AD77E61CD38}" srcOrd="1" destOrd="0" presId="urn:microsoft.com/office/officeart/2018/2/layout/IconLabelDescriptionList"/>
    <dgm:cxn modelId="{298E28F0-23A1-4CA7-8B0E-FBC93721D9C5}" type="presParOf" srcId="{3240A794-4250-426A-A712-DEA7097852C6}" destId="{6CEC87EE-6159-4B5D-8133-311C3F33341F}" srcOrd="2" destOrd="0" presId="urn:microsoft.com/office/officeart/2018/2/layout/IconLabelDescriptionList"/>
    <dgm:cxn modelId="{CE5B7EBE-3998-4B4D-A9E1-2ECE07249B51}" type="presParOf" srcId="{3240A794-4250-426A-A712-DEA7097852C6}" destId="{4019E840-F3AF-4E06-81B9-1D85D4EFDA60}" srcOrd="3" destOrd="0" presId="urn:microsoft.com/office/officeart/2018/2/layout/IconLabelDescriptionList"/>
    <dgm:cxn modelId="{2D31D48E-75FE-43AE-8734-592ACB974CEA}" type="presParOf" srcId="{3240A794-4250-426A-A712-DEA7097852C6}" destId="{40730401-5E96-4F33-B87E-596E1CAFA468}" srcOrd="4" destOrd="0" presId="urn:microsoft.com/office/officeart/2018/2/layout/IconLabelDescriptionList"/>
    <dgm:cxn modelId="{071B1734-067B-4F35-8FE2-EDE5B3CD3BD4}" type="presParOf" srcId="{9724F906-1ED4-40C2-B05F-CA955FEB29EB}" destId="{4AC131C9-982A-4635-AB50-CC2C19A6C7A9}" srcOrd="1" destOrd="0" presId="urn:microsoft.com/office/officeart/2018/2/layout/IconLabelDescriptionList"/>
    <dgm:cxn modelId="{4F5986ED-1174-42F2-9E39-4F668E43CBF3}" type="presParOf" srcId="{9724F906-1ED4-40C2-B05F-CA955FEB29EB}" destId="{F32786BF-3BD0-433E-A02E-AB636893E309}" srcOrd="2" destOrd="0" presId="urn:microsoft.com/office/officeart/2018/2/layout/IconLabelDescriptionList"/>
    <dgm:cxn modelId="{6342AF21-D169-439A-B5A6-AE85A2CCDE7D}" type="presParOf" srcId="{F32786BF-3BD0-433E-A02E-AB636893E309}" destId="{78F961D5-98E8-4A5B-97FD-D0C0BC103036}" srcOrd="0" destOrd="0" presId="urn:microsoft.com/office/officeart/2018/2/layout/IconLabelDescriptionList"/>
    <dgm:cxn modelId="{64DFE8A9-0BB4-4764-BF6E-1F0C952C2B44}" type="presParOf" srcId="{F32786BF-3BD0-433E-A02E-AB636893E309}" destId="{CB1DEDEC-9DAC-4478-91FB-206D3779E097}" srcOrd="1" destOrd="0" presId="urn:microsoft.com/office/officeart/2018/2/layout/IconLabelDescriptionList"/>
    <dgm:cxn modelId="{BAA21FBE-C497-43A1-9196-399279390801}" type="presParOf" srcId="{F32786BF-3BD0-433E-A02E-AB636893E309}" destId="{3214E2DC-B1C4-4E56-9782-A2DD01A285E2}" srcOrd="2" destOrd="0" presId="urn:microsoft.com/office/officeart/2018/2/layout/IconLabelDescriptionList"/>
    <dgm:cxn modelId="{FDC50A24-3614-4CDA-B8C0-D28C3B705312}" type="presParOf" srcId="{F32786BF-3BD0-433E-A02E-AB636893E309}" destId="{3C3C45A5-8C62-430D-8817-2F5B22F903E8}" srcOrd="3" destOrd="0" presId="urn:microsoft.com/office/officeart/2018/2/layout/IconLabelDescriptionList"/>
    <dgm:cxn modelId="{57CA8451-929D-4292-B387-D0532CE8AB2A}" type="presParOf" srcId="{F32786BF-3BD0-433E-A02E-AB636893E309}" destId="{8B9457C8-EA02-43E6-A9F4-5555FC8DEC2E}" srcOrd="4" destOrd="0" presId="urn:microsoft.com/office/officeart/2018/2/layout/IconLabelDescriptionList"/>
    <dgm:cxn modelId="{313C0B95-A1E4-4A79-BF10-79C47ACA81A4}" type="presParOf" srcId="{9724F906-1ED4-40C2-B05F-CA955FEB29EB}" destId="{79429BBA-2CFA-47FF-AC31-CD7F4F551AF3}" srcOrd="3" destOrd="0" presId="urn:microsoft.com/office/officeart/2018/2/layout/IconLabelDescriptionList"/>
    <dgm:cxn modelId="{AF424588-59D8-43AC-9B86-2C45C717D6A2}" type="presParOf" srcId="{9724F906-1ED4-40C2-B05F-CA955FEB29EB}" destId="{03D74DF2-3B0F-4281-9DE8-25F20FE299FF}" srcOrd="4" destOrd="0" presId="urn:microsoft.com/office/officeart/2018/2/layout/IconLabelDescriptionList"/>
    <dgm:cxn modelId="{0BFFE481-A89A-43C5-8930-1570434ED3EB}" type="presParOf" srcId="{03D74DF2-3B0F-4281-9DE8-25F20FE299FF}" destId="{A9BC0B57-1CB4-43C4-AB5A-F64C243F6B84}" srcOrd="0" destOrd="0" presId="urn:microsoft.com/office/officeart/2018/2/layout/IconLabelDescriptionList"/>
    <dgm:cxn modelId="{F758C572-605D-455A-BC86-C36C6D6B4173}" type="presParOf" srcId="{03D74DF2-3B0F-4281-9DE8-25F20FE299FF}" destId="{555A8C9F-8066-4F4D-BA2C-CC2DCFE817E1}" srcOrd="1" destOrd="0" presId="urn:microsoft.com/office/officeart/2018/2/layout/IconLabelDescriptionList"/>
    <dgm:cxn modelId="{75FA6BD8-EDF4-4923-9D72-1E7C18CB002A}" type="presParOf" srcId="{03D74DF2-3B0F-4281-9DE8-25F20FE299FF}" destId="{9F213A46-2526-462A-A56A-15A156F4D889}" srcOrd="2" destOrd="0" presId="urn:microsoft.com/office/officeart/2018/2/layout/IconLabelDescriptionList"/>
    <dgm:cxn modelId="{32ECC761-7969-44CF-92E9-EBD25A47FEE4}" type="presParOf" srcId="{03D74DF2-3B0F-4281-9DE8-25F20FE299FF}" destId="{92575B73-0EB6-4319-81B2-0D2C2A8B2770}" srcOrd="3" destOrd="0" presId="urn:microsoft.com/office/officeart/2018/2/layout/IconLabelDescriptionList"/>
    <dgm:cxn modelId="{15E0F5D3-FE32-4CC4-9421-46A1807A220D}" type="presParOf" srcId="{03D74DF2-3B0F-4281-9DE8-25F20FE299FF}" destId="{E748A3A5-3DFF-494D-93E0-473E339D1FED}"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755E1-7495-4C12-98B3-E55C06A71468}">
      <dsp:nvSpPr>
        <dsp:cNvPr id="0" name=""/>
        <dsp:cNvSpPr/>
      </dsp:nvSpPr>
      <dsp:spPr>
        <a:xfrm>
          <a:off x="212335"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DC6A11-5E3C-43F1-99DE-33B472DF6622}">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8F346A-35D1-4CCF-852A-14DFE56042A9}">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dirty="0"/>
            <a:t>Define implicit bias and explain how it differs from explicit bias</a:t>
          </a:r>
        </a:p>
      </dsp:txBody>
      <dsp:txXfrm>
        <a:off x="1834517" y="469890"/>
        <a:ext cx="3148942" cy="1335915"/>
      </dsp:txXfrm>
    </dsp:sp>
    <dsp:sp modelId="{9D71C29A-5384-42F6-B868-34B02D69B1E1}">
      <dsp:nvSpPr>
        <dsp:cNvPr id="0" name=""/>
        <dsp:cNvSpPr/>
      </dsp:nvSpPr>
      <dsp:spPr>
        <a:xfrm>
          <a:off x="5532139"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D468B2-2774-4884-86A1-34FAF4E1AD18}">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5D6C99-BA2F-4B8B-8D85-8CAE7F1A3A53}">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Identify how implicit bias can influence decision-making in risk investigations</a:t>
          </a:r>
        </a:p>
      </dsp:txBody>
      <dsp:txXfrm>
        <a:off x="7154322" y="469890"/>
        <a:ext cx="3148942" cy="1335915"/>
      </dsp:txXfrm>
    </dsp:sp>
    <dsp:sp modelId="{FE830DF5-8448-4B7B-8FDC-8A41C3803CF8}">
      <dsp:nvSpPr>
        <dsp:cNvPr id="0" name=""/>
        <dsp:cNvSpPr/>
      </dsp:nvSpPr>
      <dsp:spPr>
        <a:xfrm>
          <a:off x="212335"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B0BC64-5F88-485E-B410-08C92810BB7F}">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01B321-6D04-4F55-BECD-92743FA3A7D9}">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Share best practices for conducting unbiased risk investigations</a:t>
          </a:r>
        </a:p>
      </dsp:txBody>
      <dsp:txXfrm>
        <a:off x="1834517" y="2545532"/>
        <a:ext cx="3148942" cy="1335915"/>
      </dsp:txXfrm>
    </dsp:sp>
    <dsp:sp modelId="{366E0ACD-12F0-447F-BD78-FBDDF3C0E064}">
      <dsp:nvSpPr>
        <dsp:cNvPr id="0" name=""/>
        <dsp:cNvSpPr/>
      </dsp:nvSpPr>
      <dsp:spPr>
        <a:xfrm>
          <a:off x="5532139"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0D61BC-C3C2-4BE4-BBE6-881B05980E34}">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977E3D-6A49-4CDC-A586-0FF254299288}">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dirty="0"/>
            <a:t>Highlight the importance of diversity and inclusion in investigative teams to mitigate bias</a:t>
          </a:r>
        </a:p>
      </dsp:txBody>
      <dsp:txXfrm>
        <a:off x="7154322" y="2545532"/>
        <a:ext cx="3148942" cy="1335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E7F083-F11F-4833-B064-60920BB2CE10}">
      <dsp:nvSpPr>
        <dsp:cNvPr id="0" name=""/>
        <dsp:cNvSpPr/>
      </dsp:nvSpPr>
      <dsp:spPr>
        <a:xfrm>
          <a:off x="0" y="478"/>
          <a:ext cx="5324475"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61CA40-6D8F-4762-8A7B-65D906FE556D}">
      <dsp:nvSpPr>
        <dsp:cNvPr id="0" name=""/>
        <dsp:cNvSpPr/>
      </dsp:nvSpPr>
      <dsp:spPr>
        <a:xfrm>
          <a:off x="0" y="478"/>
          <a:ext cx="5324475"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0" i="0" kern="1200" baseline="0" dirty="0"/>
            <a:t>Patient harm and inequitable care</a:t>
          </a:r>
          <a:endParaRPr lang="en-US" sz="2400" kern="1200" dirty="0"/>
        </a:p>
      </dsp:txBody>
      <dsp:txXfrm>
        <a:off x="0" y="478"/>
        <a:ext cx="5324475" cy="783716"/>
      </dsp:txXfrm>
    </dsp:sp>
    <dsp:sp modelId="{2B42425E-FB6E-4B24-B132-CCB04AC77A66}">
      <dsp:nvSpPr>
        <dsp:cNvPr id="0" name=""/>
        <dsp:cNvSpPr/>
      </dsp:nvSpPr>
      <dsp:spPr>
        <a:xfrm>
          <a:off x="0" y="784194"/>
          <a:ext cx="5324475" cy="0"/>
        </a:xfrm>
        <a:prstGeom prst="line">
          <a:avLst/>
        </a:prstGeom>
        <a:solidFill>
          <a:schemeClr val="accent2">
            <a:hueOff val="1610903"/>
            <a:satOff val="-4623"/>
            <a:lumOff val="-7402"/>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66CD15-9B52-4445-9923-BD44B40C64A4}">
      <dsp:nvSpPr>
        <dsp:cNvPr id="0" name=""/>
        <dsp:cNvSpPr/>
      </dsp:nvSpPr>
      <dsp:spPr>
        <a:xfrm>
          <a:off x="0" y="784194"/>
          <a:ext cx="5324475"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0" i="0" kern="1200" baseline="0" dirty="0"/>
            <a:t>Increased liability and legal exposure</a:t>
          </a:r>
          <a:endParaRPr lang="en-US" sz="2400" kern="1200" dirty="0"/>
        </a:p>
      </dsp:txBody>
      <dsp:txXfrm>
        <a:off x="0" y="784194"/>
        <a:ext cx="5324475" cy="783716"/>
      </dsp:txXfrm>
    </dsp:sp>
    <dsp:sp modelId="{3EC49E9E-A4E8-46E6-B764-477C5DD6996E}">
      <dsp:nvSpPr>
        <dsp:cNvPr id="0" name=""/>
        <dsp:cNvSpPr/>
      </dsp:nvSpPr>
      <dsp:spPr>
        <a:xfrm>
          <a:off x="0" y="1567910"/>
          <a:ext cx="5324475" cy="0"/>
        </a:xfrm>
        <a:prstGeom prst="line">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21D73D-06E3-4F0A-97EC-FC68A2CF52CB}">
      <dsp:nvSpPr>
        <dsp:cNvPr id="0" name=""/>
        <dsp:cNvSpPr/>
      </dsp:nvSpPr>
      <dsp:spPr>
        <a:xfrm>
          <a:off x="0" y="1567910"/>
          <a:ext cx="5324475"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0" i="0" kern="1200" baseline="0" dirty="0"/>
            <a:t>Damage to trust and reputation</a:t>
          </a:r>
          <a:endParaRPr lang="en-US" sz="2400" kern="1200" dirty="0"/>
        </a:p>
      </dsp:txBody>
      <dsp:txXfrm>
        <a:off x="0" y="1567910"/>
        <a:ext cx="5324475" cy="783716"/>
      </dsp:txXfrm>
    </dsp:sp>
    <dsp:sp modelId="{053FD079-8272-4456-A7B9-4BB77BB1BCD7}">
      <dsp:nvSpPr>
        <dsp:cNvPr id="0" name=""/>
        <dsp:cNvSpPr/>
      </dsp:nvSpPr>
      <dsp:spPr>
        <a:xfrm>
          <a:off x="0" y="2351627"/>
          <a:ext cx="5324475" cy="0"/>
        </a:xfrm>
        <a:prstGeom prst="line">
          <a:avLst/>
        </a:prstGeom>
        <a:solidFill>
          <a:schemeClr val="accent2">
            <a:hueOff val="4832710"/>
            <a:satOff val="-13870"/>
            <a:lumOff val="-22207"/>
            <a:alphaOff val="0"/>
          </a:schemeClr>
        </a:solidFill>
        <a:ln w="19050" cap="flat" cmpd="sng" algn="ctr">
          <a:solidFill>
            <a:schemeClr val="accent2">
              <a:hueOff val="4832710"/>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A99549-482C-4333-9E87-5F68E82CC3FC}">
      <dsp:nvSpPr>
        <dsp:cNvPr id="0" name=""/>
        <dsp:cNvSpPr/>
      </dsp:nvSpPr>
      <dsp:spPr>
        <a:xfrm>
          <a:off x="0" y="2351627"/>
          <a:ext cx="5324475"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0" i="0" kern="1200" baseline="0" dirty="0"/>
            <a:t>Staff morale and retention issues</a:t>
          </a:r>
          <a:endParaRPr lang="en-US" sz="2400" kern="1200" dirty="0"/>
        </a:p>
      </dsp:txBody>
      <dsp:txXfrm>
        <a:off x="0" y="2351627"/>
        <a:ext cx="5324475" cy="783716"/>
      </dsp:txXfrm>
    </dsp:sp>
    <dsp:sp modelId="{6A47C0A6-D107-4BC3-93C4-F8E0814DFB01}">
      <dsp:nvSpPr>
        <dsp:cNvPr id="0" name=""/>
        <dsp:cNvSpPr/>
      </dsp:nvSpPr>
      <dsp:spPr>
        <a:xfrm>
          <a:off x="0" y="3135343"/>
          <a:ext cx="5324475"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42508C-3406-48D6-8E26-2AE3C5632925}">
      <dsp:nvSpPr>
        <dsp:cNvPr id="0" name=""/>
        <dsp:cNvSpPr/>
      </dsp:nvSpPr>
      <dsp:spPr>
        <a:xfrm>
          <a:off x="0" y="3135343"/>
          <a:ext cx="5324475" cy="783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100000"/>
            </a:lnSpc>
            <a:spcBef>
              <a:spcPct val="0"/>
            </a:spcBef>
            <a:spcAft>
              <a:spcPct val="35000"/>
            </a:spcAft>
            <a:buNone/>
          </a:pPr>
          <a:r>
            <a:rPr lang="en-US" sz="2400" b="0" i="0" kern="1200" baseline="0" dirty="0"/>
            <a:t>Undermining just culture and safety reporting</a:t>
          </a:r>
          <a:endParaRPr lang="en-US" sz="2400" kern="1200" dirty="0"/>
        </a:p>
      </dsp:txBody>
      <dsp:txXfrm>
        <a:off x="0" y="3135343"/>
        <a:ext cx="5324475" cy="783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8AC751-4BA0-4CD1-AF61-ADA6397AA4EF}">
      <dsp:nvSpPr>
        <dsp:cNvPr id="0" name=""/>
        <dsp:cNvSpPr/>
      </dsp:nvSpPr>
      <dsp:spPr>
        <a:xfrm>
          <a:off x="366267" y="0"/>
          <a:ext cx="1510523" cy="14646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51A921-7508-4480-90A9-AFF3E5EEB446}">
      <dsp:nvSpPr>
        <dsp:cNvPr id="0" name=""/>
        <dsp:cNvSpPr/>
      </dsp:nvSpPr>
      <dsp:spPr>
        <a:xfrm>
          <a:off x="366267" y="1671240"/>
          <a:ext cx="4315781" cy="627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77950">
            <a:lnSpc>
              <a:spcPct val="90000"/>
            </a:lnSpc>
            <a:spcBef>
              <a:spcPct val="0"/>
            </a:spcBef>
            <a:spcAft>
              <a:spcPct val="35000"/>
            </a:spcAft>
            <a:buNone/>
            <a:defRPr b="1"/>
          </a:pPr>
          <a:r>
            <a:rPr lang="en-US" sz="3100" b="0" i="0" kern="1200" baseline="0" dirty="0"/>
            <a:t>Bias can influence:</a:t>
          </a:r>
          <a:endParaRPr lang="en-US" sz="3100" kern="1200" dirty="0"/>
        </a:p>
      </dsp:txBody>
      <dsp:txXfrm>
        <a:off x="366267" y="1671240"/>
        <a:ext cx="4315781" cy="627689"/>
      </dsp:txXfrm>
    </dsp:sp>
    <dsp:sp modelId="{5CEE5538-8DB9-4C42-B749-7DAADBC3AEB5}">
      <dsp:nvSpPr>
        <dsp:cNvPr id="0" name=""/>
        <dsp:cNvSpPr/>
      </dsp:nvSpPr>
      <dsp:spPr>
        <a:xfrm>
          <a:off x="266573" y="2242632"/>
          <a:ext cx="4315781" cy="2561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b="1" i="0" kern="1200" baseline="0" dirty="0"/>
            <a:t>Root cause analysis (RCA)</a:t>
          </a:r>
          <a:r>
            <a:rPr lang="en-US" sz="2400" b="0" i="0" kern="1200" baseline="0" dirty="0"/>
            <a:t> objectivity</a:t>
          </a:r>
          <a:endParaRPr lang="en-US" sz="2400" kern="1200" dirty="0"/>
        </a:p>
        <a:p>
          <a:pPr marL="0" lvl="0" indent="0" algn="l" defTabSz="1066800">
            <a:lnSpc>
              <a:spcPct val="90000"/>
            </a:lnSpc>
            <a:spcBef>
              <a:spcPct val="0"/>
            </a:spcBef>
            <a:spcAft>
              <a:spcPct val="35000"/>
            </a:spcAft>
            <a:buNone/>
          </a:pPr>
          <a:r>
            <a:rPr lang="en-US" sz="2400" b="1" i="0" kern="1200" baseline="0" dirty="0"/>
            <a:t>Interviewing witnesses</a:t>
          </a:r>
          <a:r>
            <a:rPr lang="en-US" sz="2400" b="0" i="0" kern="1200" baseline="0" dirty="0"/>
            <a:t> or patients (tone, questions, assumptions)</a:t>
          </a:r>
          <a:endParaRPr lang="en-US" sz="2400" kern="1200" dirty="0"/>
        </a:p>
        <a:p>
          <a:pPr marL="0" lvl="0" indent="0" algn="l" defTabSz="1066800">
            <a:lnSpc>
              <a:spcPct val="90000"/>
            </a:lnSpc>
            <a:spcBef>
              <a:spcPct val="0"/>
            </a:spcBef>
            <a:spcAft>
              <a:spcPct val="35000"/>
            </a:spcAft>
            <a:buNone/>
          </a:pPr>
          <a:r>
            <a:rPr lang="en-US" sz="2400" b="1" i="0" kern="1200" baseline="0" dirty="0"/>
            <a:t>Determining causation and accountability</a:t>
          </a:r>
          <a:endParaRPr lang="en-US" sz="2400" kern="1200" dirty="0"/>
        </a:p>
      </dsp:txBody>
      <dsp:txXfrm>
        <a:off x="266573" y="2242632"/>
        <a:ext cx="4315781" cy="2561009"/>
      </dsp:txXfrm>
    </dsp:sp>
    <dsp:sp modelId="{7897ED1E-8F1D-41EB-9772-BC7D84099AA8}">
      <dsp:nvSpPr>
        <dsp:cNvPr id="0" name=""/>
        <dsp:cNvSpPr/>
      </dsp:nvSpPr>
      <dsp:spPr>
        <a:xfrm>
          <a:off x="5437310" y="0"/>
          <a:ext cx="1510523" cy="14646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B5B4DB-B7A4-4BB7-BEE7-A36ADA2FA7A4}">
      <dsp:nvSpPr>
        <dsp:cNvPr id="0" name=""/>
        <dsp:cNvSpPr/>
      </dsp:nvSpPr>
      <dsp:spPr>
        <a:xfrm>
          <a:off x="5437310" y="1671240"/>
          <a:ext cx="4315781" cy="6276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77950">
            <a:lnSpc>
              <a:spcPct val="90000"/>
            </a:lnSpc>
            <a:spcBef>
              <a:spcPct val="0"/>
            </a:spcBef>
            <a:spcAft>
              <a:spcPct val="35000"/>
            </a:spcAft>
            <a:buNone/>
            <a:defRPr b="1"/>
          </a:pPr>
          <a:r>
            <a:rPr lang="en-US" sz="3100" b="0" i="0" kern="1200" baseline="0" dirty="0"/>
            <a:t>Implicit bias may lead to:</a:t>
          </a:r>
          <a:endParaRPr lang="en-US" sz="3100" kern="1200" dirty="0"/>
        </a:p>
      </dsp:txBody>
      <dsp:txXfrm>
        <a:off x="5437310" y="1671240"/>
        <a:ext cx="4315781" cy="627689"/>
      </dsp:txXfrm>
    </dsp:sp>
    <dsp:sp modelId="{031BB733-4F99-4E5F-A1FF-6B6A8522A726}">
      <dsp:nvSpPr>
        <dsp:cNvPr id="0" name=""/>
        <dsp:cNvSpPr/>
      </dsp:nvSpPr>
      <dsp:spPr>
        <a:xfrm>
          <a:off x="5437310" y="2395038"/>
          <a:ext cx="4315781" cy="2561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b="0" i="0" kern="1200" baseline="0" dirty="0"/>
            <a:t>Overlooking </a:t>
          </a:r>
          <a:r>
            <a:rPr lang="en-US" sz="2400" b="1" i="0" kern="1200" baseline="0" dirty="0"/>
            <a:t>systemic</a:t>
          </a:r>
          <a:r>
            <a:rPr lang="en-US" sz="2400" b="0" i="0" kern="1200" baseline="0" dirty="0"/>
            <a:t> issues</a:t>
          </a:r>
          <a:endParaRPr lang="en-US" sz="2400" kern="1200" dirty="0"/>
        </a:p>
        <a:p>
          <a:pPr marL="0" lvl="0" indent="0" algn="l" defTabSz="1066800">
            <a:lnSpc>
              <a:spcPct val="90000"/>
            </a:lnSpc>
            <a:spcBef>
              <a:spcPct val="0"/>
            </a:spcBef>
            <a:spcAft>
              <a:spcPct val="35000"/>
            </a:spcAft>
            <a:buNone/>
          </a:pPr>
          <a:r>
            <a:rPr lang="en-US" sz="2400" b="1" i="0" kern="1200" baseline="0" dirty="0"/>
            <a:t>Misattributing blame </a:t>
          </a:r>
          <a:r>
            <a:rPr lang="en-US" sz="2400" b="0" i="0" kern="1200" baseline="0" dirty="0"/>
            <a:t>to individuals</a:t>
          </a:r>
          <a:endParaRPr lang="en-US" sz="2400" kern="1200" dirty="0"/>
        </a:p>
        <a:p>
          <a:pPr marL="0" lvl="0" indent="0" algn="l" defTabSz="1066800">
            <a:lnSpc>
              <a:spcPct val="90000"/>
            </a:lnSpc>
            <a:spcBef>
              <a:spcPct val="0"/>
            </a:spcBef>
            <a:spcAft>
              <a:spcPct val="35000"/>
            </a:spcAft>
            <a:buNone/>
          </a:pPr>
          <a:r>
            <a:rPr lang="en-US" sz="2400" b="1" i="0" kern="1200" baseline="0" dirty="0"/>
            <a:t>Minimizing patient safety concern</a:t>
          </a:r>
          <a:r>
            <a:rPr lang="en-US" sz="2400" b="0" i="0" kern="1200" baseline="0" dirty="0"/>
            <a:t>s from marginalized groups</a:t>
          </a:r>
          <a:endParaRPr lang="en-US" sz="2400" kern="1200" dirty="0"/>
        </a:p>
      </dsp:txBody>
      <dsp:txXfrm>
        <a:off x="5437310" y="2395038"/>
        <a:ext cx="4315781" cy="2561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5F9C2-100B-4346-ACAF-563C484334E1}">
      <dsp:nvSpPr>
        <dsp:cNvPr id="0" name=""/>
        <dsp:cNvSpPr/>
      </dsp:nvSpPr>
      <dsp:spPr>
        <a:xfrm>
          <a:off x="12045" y="0"/>
          <a:ext cx="1066512" cy="993782"/>
        </a:xfrm>
        <a:prstGeom prst="rect">
          <a:avLst/>
        </a:prstGeom>
        <a:blipFill>
          <a:blip xmlns:r="http://schemas.openxmlformats.org/officeDocument/2006/relationships" r:embed="rId1"/>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EC87EE-6159-4B5D-8133-311C3F33341F}">
      <dsp:nvSpPr>
        <dsp:cNvPr id="0" name=""/>
        <dsp:cNvSpPr/>
      </dsp:nvSpPr>
      <dsp:spPr>
        <a:xfrm>
          <a:off x="12045" y="1167446"/>
          <a:ext cx="3047177" cy="42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33500">
            <a:lnSpc>
              <a:spcPct val="90000"/>
            </a:lnSpc>
            <a:spcBef>
              <a:spcPct val="0"/>
            </a:spcBef>
            <a:spcAft>
              <a:spcPct val="35000"/>
            </a:spcAft>
            <a:buNone/>
            <a:defRPr b="1"/>
          </a:pPr>
          <a:r>
            <a:rPr lang="en-US" sz="3000" kern="1200"/>
            <a:t>Anchoring Bias </a:t>
          </a:r>
        </a:p>
      </dsp:txBody>
      <dsp:txXfrm>
        <a:off x="12045" y="1167446"/>
        <a:ext cx="3047177" cy="425906"/>
      </dsp:txXfrm>
    </dsp:sp>
    <dsp:sp modelId="{40730401-5E96-4F33-B87E-596E1CAFA468}">
      <dsp:nvSpPr>
        <dsp:cNvPr id="0" name=""/>
        <dsp:cNvSpPr/>
      </dsp:nvSpPr>
      <dsp:spPr>
        <a:xfrm>
          <a:off x="12045" y="1674126"/>
          <a:ext cx="3047177" cy="2660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Tendency to rely too heavily on the first piece of information offered when you are making decisions </a:t>
          </a:r>
        </a:p>
        <a:p>
          <a:pPr marL="0" lvl="0" indent="0" algn="l" defTabSz="1066800">
            <a:lnSpc>
              <a:spcPct val="90000"/>
            </a:lnSpc>
            <a:spcBef>
              <a:spcPct val="0"/>
            </a:spcBef>
            <a:spcAft>
              <a:spcPct val="35000"/>
            </a:spcAft>
            <a:buNone/>
          </a:pPr>
          <a:r>
            <a:rPr lang="en-US" sz="2400" kern="1200" dirty="0"/>
            <a:t>Basing investigation solely on what written on incident report </a:t>
          </a:r>
        </a:p>
      </dsp:txBody>
      <dsp:txXfrm>
        <a:off x="12045" y="1674126"/>
        <a:ext cx="3047177" cy="2660129"/>
      </dsp:txXfrm>
    </dsp:sp>
    <dsp:sp modelId="{78F961D5-98E8-4A5B-97FD-D0C0BC103036}">
      <dsp:nvSpPr>
        <dsp:cNvPr id="0" name=""/>
        <dsp:cNvSpPr/>
      </dsp:nvSpPr>
      <dsp:spPr>
        <a:xfrm>
          <a:off x="3592479" y="0"/>
          <a:ext cx="1066512" cy="993782"/>
        </a:xfrm>
        <a:prstGeom prst="rect">
          <a:avLst/>
        </a:prstGeom>
        <a:blipFill>
          <a:blip xmlns:r="http://schemas.openxmlformats.org/officeDocument/2006/relationships" r:embed="rId2"/>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14E2DC-B1C4-4E56-9782-A2DD01A285E2}">
      <dsp:nvSpPr>
        <dsp:cNvPr id="0" name=""/>
        <dsp:cNvSpPr/>
      </dsp:nvSpPr>
      <dsp:spPr>
        <a:xfrm>
          <a:off x="3592479" y="1167446"/>
          <a:ext cx="3047177" cy="42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33500">
            <a:lnSpc>
              <a:spcPct val="90000"/>
            </a:lnSpc>
            <a:spcBef>
              <a:spcPct val="0"/>
            </a:spcBef>
            <a:spcAft>
              <a:spcPct val="35000"/>
            </a:spcAft>
            <a:buNone/>
            <a:defRPr b="1"/>
          </a:pPr>
          <a:r>
            <a:rPr lang="en-US" sz="3000" kern="1200" dirty="0"/>
            <a:t>Horn Effect</a:t>
          </a:r>
        </a:p>
      </dsp:txBody>
      <dsp:txXfrm>
        <a:off x="3592479" y="1167446"/>
        <a:ext cx="3047177" cy="425906"/>
      </dsp:txXfrm>
    </dsp:sp>
    <dsp:sp modelId="{8B9457C8-EA02-43E6-A9F4-5555FC8DEC2E}">
      <dsp:nvSpPr>
        <dsp:cNvPr id="0" name=""/>
        <dsp:cNvSpPr/>
      </dsp:nvSpPr>
      <dsp:spPr>
        <a:xfrm>
          <a:off x="3592479" y="1674126"/>
          <a:ext cx="3047177" cy="2660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Focus on a negative feature of a person that clouds professional judgment</a:t>
          </a:r>
        </a:p>
        <a:p>
          <a:pPr marL="0" lvl="0" indent="0" algn="l" defTabSz="1066800">
            <a:lnSpc>
              <a:spcPct val="90000"/>
            </a:lnSpc>
            <a:spcBef>
              <a:spcPct val="0"/>
            </a:spcBef>
            <a:spcAft>
              <a:spcPct val="35000"/>
            </a:spcAft>
            <a:buNone/>
          </a:pPr>
          <a:r>
            <a:rPr lang="en-US" sz="2400" kern="1200" dirty="0"/>
            <a:t>“Frequent flyer,” “drug seeking,” “impaired” </a:t>
          </a:r>
        </a:p>
      </dsp:txBody>
      <dsp:txXfrm>
        <a:off x="3592479" y="1674126"/>
        <a:ext cx="3047177" cy="2660129"/>
      </dsp:txXfrm>
    </dsp:sp>
    <dsp:sp modelId="{A9BC0B57-1CB4-43C4-AB5A-F64C243F6B84}">
      <dsp:nvSpPr>
        <dsp:cNvPr id="0" name=""/>
        <dsp:cNvSpPr/>
      </dsp:nvSpPr>
      <dsp:spPr>
        <a:xfrm>
          <a:off x="7172912" y="0"/>
          <a:ext cx="1066512" cy="99378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213A46-2526-462A-A56A-15A156F4D889}">
      <dsp:nvSpPr>
        <dsp:cNvPr id="0" name=""/>
        <dsp:cNvSpPr/>
      </dsp:nvSpPr>
      <dsp:spPr>
        <a:xfrm>
          <a:off x="7172912" y="1167446"/>
          <a:ext cx="3047177" cy="42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333500">
            <a:lnSpc>
              <a:spcPct val="90000"/>
            </a:lnSpc>
            <a:spcBef>
              <a:spcPct val="0"/>
            </a:spcBef>
            <a:spcAft>
              <a:spcPct val="35000"/>
            </a:spcAft>
            <a:buNone/>
            <a:defRPr b="1"/>
          </a:pPr>
          <a:r>
            <a:rPr lang="en-US" sz="3000" kern="1200" dirty="0"/>
            <a:t>Documentation  </a:t>
          </a:r>
        </a:p>
      </dsp:txBody>
      <dsp:txXfrm>
        <a:off x="7172912" y="1167446"/>
        <a:ext cx="3047177" cy="425906"/>
      </dsp:txXfrm>
    </dsp:sp>
    <dsp:sp modelId="{E748A3A5-3DFF-494D-93E0-473E339D1FED}">
      <dsp:nvSpPr>
        <dsp:cNvPr id="0" name=""/>
        <dsp:cNvSpPr/>
      </dsp:nvSpPr>
      <dsp:spPr>
        <a:xfrm>
          <a:off x="7172912" y="1674126"/>
          <a:ext cx="3047177" cy="2660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Negative language (“refused,” “difficult,” “agitated”) in narrative of incident report</a:t>
          </a:r>
        </a:p>
      </dsp:txBody>
      <dsp:txXfrm>
        <a:off x="7172912" y="1674126"/>
        <a:ext cx="3047177" cy="26601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5F9C2-100B-4346-ACAF-563C484334E1}">
      <dsp:nvSpPr>
        <dsp:cNvPr id="0" name=""/>
        <dsp:cNvSpPr/>
      </dsp:nvSpPr>
      <dsp:spPr>
        <a:xfrm>
          <a:off x="12045" y="0"/>
          <a:ext cx="1066512" cy="930339"/>
        </a:xfrm>
        <a:prstGeom prst="rect">
          <a:avLst/>
        </a:prstGeom>
        <a:blipFill>
          <a:blip xmlns:r="http://schemas.openxmlformats.org/officeDocument/2006/relationships" r:embed="rId1"/>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EC87EE-6159-4B5D-8133-311C3F33341F}">
      <dsp:nvSpPr>
        <dsp:cNvPr id="0" name=""/>
        <dsp:cNvSpPr/>
      </dsp:nvSpPr>
      <dsp:spPr>
        <a:xfrm>
          <a:off x="12045" y="1092915"/>
          <a:ext cx="3047177" cy="398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kern="1200" dirty="0"/>
            <a:t>Halo Effect</a:t>
          </a:r>
        </a:p>
      </dsp:txBody>
      <dsp:txXfrm>
        <a:off x="12045" y="1092915"/>
        <a:ext cx="3047177" cy="398716"/>
      </dsp:txXfrm>
    </dsp:sp>
    <dsp:sp modelId="{40730401-5E96-4F33-B87E-596E1CAFA468}">
      <dsp:nvSpPr>
        <dsp:cNvPr id="0" name=""/>
        <dsp:cNvSpPr/>
      </dsp:nvSpPr>
      <dsp:spPr>
        <a:xfrm>
          <a:off x="12045" y="1567249"/>
          <a:ext cx="3047177" cy="2767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Focus on particularly positive features about a person that clouds clinical or professional judgment</a:t>
          </a:r>
        </a:p>
        <a:p>
          <a:pPr marL="0" lvl="0" indent="0" algn="l" defTabSz="1066800">
            <a:lnSpc>
              <a:spcPct val="100000"/>
            </a:lnSpc>
            <a:spcBef>
              <a:spcPct val="0"/>
            </a:spcBef>
            <a:spcAft>
              <a:spcPct val="35000"/>
            </a:spcAft>
            <a:buNone/>
          </a:pPr>
          <a:r>
            <a:rPr lang="en-US" sz="2400" kern="1200" dirty="0"/>
            <a:t>“One of our best ….. So how could they do/be wrong” </a:t>
          </a:r>
        </a:p>
      </dsp:txBody>
      <dsp:txXfrm>
        <a:off x="12045" y="1567249"/>
        <a:ext cx="3047177" cy="2767006"/>
      </dsp:txXfrm>
    </dsp:sp>
    <dsp:sp modelId="{78F961D5-98E8-4A5B-97FD-D0C0BC103036}">
      <dsp:nvSpPr>
        <dsp:cNvPr id="0" name=""/>
        <dsp:cNvSpPr/>
      </dsp:nvSpPr>
      <dsp:spPr>
        <a:xfrm>
          <a:off x="3592479" y="0"/>
          <a:ext cx="1066512" cy="930339"/>
        </a:xfrm>
        <a:prstGeom prst="rect">
          <a:avLst/>
        </a:prstGeom>
        <a:blipFill>
          <a:blip xmlns:r="http://schemas.openxmlformats.org/officeDocument/2006/relationships" r:embed="rId2"/>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14E2DC-B1C4-4E56-9782-A2DD01A285E2}">
      <dsp:nvSpPr>
        <dsp:cNvPr id="0" name=""/>
        <dsp:cNvSpPr/>
      </dsp:nvSpPr>
      <dsp:spPr>
        <a:xfrm>
          <a:off x="3592479" y="1092915"/>
          <a:ext cx="3047177" cy="398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kern="1200" dirty="0"/>
            <a:t>Hindsight Bias</a:t>
          </a:r>
        </a:p>
      </dsp:txBody>
      <dsp:txXfrm>
        <a:off x="3592479" y="1092915"/>
        <a:ext cx="3047177" cy="398716"/>
      </dsp:txXfrm>
    </dsp:sp>
    <dsp:sp modelId="{8B9457C8-EA02-43E6-A9F4-5555FC8DEC2E}">
      <dsp:nvSpPr>
        <dsp:cNvPr id="0" name=""/>
        <dsp:cNvSpPr/>
      </dsp:nvSpPr>
      <dsp:spPr>
        <a:xfrm>
          <a:off x="3592479" y="1567249"/>
          <a:ext cx="3047177" cy="2767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pPr>
          <a:r>
            <a:rPr lang="en-US" sz="2000" kern="1200" dirty="0"/>
            <a:t>After the event, risk management professional knows the outcome so reconstruct as being predictable/preventable</a:t>
          </a:r>
        </a:p>
        <a:p>
          <a:pPr marL="0" lvl="0" indent="0" algn="l" defTabSz="889000">
            <a:lnSpc>
              <a:spcPct val="100000"/>
            </a:lnSpc>
            <a:spcBef>
              <a:spcPct val="0"/>
            </a:spcBef>
            <a:spcAft>
              <a:spcPct val="35000"/>
            </a:spcAft>
            <a:buNone/>
          </a:pPr>
          <a:r>
            <a:rPr lang="en-US" sz="2000" kern="1200" dirty="0"/>
            <a:t>“How could this (event) have happened?” “What were you thinking?”</a:t>
          </a:r>
        </a:p>
      </dsp:txBody>
      <dsp:txXfrm>
        <a:off x="3592479" y="1567249"/>
        <a:ext cx="3047177" cy="2767006"/>
      </dsp:txXfrm>
    </dsp:sp>
    <dsp:sp modelId="{A9BC0B57-1CB4-43C4-AB5A-F64C243F6B84}">
      <dsp:nvSpPr>
        <dsp:cNvPr id="0" name=""/>
        <dsp:cNvSpPr/>
      </dsp:nvSpPr>
      <dsp:spPr>
        <a:xfrm>
          <a:off x="7172912" y="0"/>
          <a:ext cx="1066512" cy="930339"/>
        </a:xfrm>
        <a:prstGeom prst="rect">
          <a:avLst/>
        </a:prstGeom>
        <a:blipFill>
          <a:blip xmlns:r="http://schemas.openxmlformats.org/officeDocument/2006/relationships" r:embed="rId3"/>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213A46-2526-462A-A56A-15A156F4D889}">
      <dsp:nvSpPr>
        <dsp:cNvPr id="0" name=""/>
        <dsp:cNvSpPr/>
      </dsp:nvSpPr>
      <dsp:spPr>
        <a:xfrm>
          <a:off x="7172912" y="1092915"/>
          <a:ext cx="3047177" cy="398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100000"/>
            </a:lnSpc>
            <a:spcBef>
              <a:spcPct val="0"/>
            </a:spcBef>
            <a:spcAft>
              <a:spcPct val="35000"/>
            </a:spcAft>
            <a:buNone/>
            <a:defRPr b="1"/>
          </a:pPr>
          <a:r>
            <a:rPr lang="en-US" sz="2300" kern="1200" dirty="0"/>
            <a:t>Professional Hierarchy </a:t>
          </a:r>
        </a:p>
      </dsp:txBody>
      <dsp:txXfrm>
        <a:off x="7172912" y="1092915"/>
        <a:ext cx="3047177" cy="398716"/>
      </dsp:txXfrm>
    </dsp:sp>
    <dsp:sp modelId="{E748A3A5-3DFF-494D-93E0-473E339D1FED}">
      <dsp:nvSpPr>
        <dsp:cNvPr id="0" name=""/>
        <dsp:cNvSpPr/>
      </dsp:nvSpPr>
      <dsp:spPr>
        <a:xfrm>
          <a:off x="7172912" y="1567249"/>
          <a:ext cx="3047177" cy="2767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dirty="0"/>
            <a:t>Giving more credibility to testimonies from certain staff members over others </a:t>
          </a:r>
        </a:p>
      </dsp:txBody>
      <dsp:txXfrm>
        <a:off x="7172912" y="1567249"/>
        <a:ext cx="3047177" cy="276700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63BD87-DB1D-4B14-8087-05EFAA58C22A}" type="datetimeFigureOut">
              <a:rPr lang="en-US" smtClean="0"/>
              <a:t>3/31/2026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3BE0EE-0092-43B4-8DF4-F48F171C20EA}" type="slidenum">
              <a:rPr lang="en-US" smtClean="0"/>
              <a:t>‹#›</a:t>
            </a:fld>
            <a:endParaRPr lang="en-US"/>
          </a:p>
        </p:txBody>
      </p:sp>
    </p:spTree>
    <p:extLst>
      <p:ext uri="{BB962C8B-B14F-4D97-AF65-F5344CB8AC3E}">
        <p14:creationId xmlns:p14="http://schemas.microsoft.com/office/powerpoint/2010/main" val="4229912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3BE0EE-0092-43B4-8DF4-F48F171C20EA}" type="slidenum">
              <a:rPr lang="en-US" smtClean="0"/>
              <a:t>1</a:t>
            </a:fld>
            <a:endParaRPr lang="en-US"/>
          </a:p>
        </p:txBody>
      </p:sp>
    </p:spTree>
    <p:extLst>
      <p:ext uri="{BB962C8B-B14F-4D97-AF65-F5344CB8AC3E}">
        <p14:creationId xmlns:p14="http://schemas.microsoft.com/office/powerpoint/2010/main" val="3311633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048379-D175-4EEE-93E0-557493F44A6D}" type="slidenum">
              <a:rPr lang="en-US" smtClean="0"/>
              <a:t>2</a:t>
            </a:fld>
            <a:endParaRPr lang="en-US"/>
          </a:p>
        </p:txBody>
      </p:sp>
    </p:spTree>
    <p:extLst>
      <p:ext uri="{BB962C8B-B14F-4D97-AF65-F5344CB8AC3E}">
        <p14:creationId xmlns:p14="http://schemas.microsoft.com/office/powerpoint/2010/main" val="303252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a:p>
            <a:r>
              <a:rPr lang="en-US" sz="2800" dirty="0"/>
              <a:t>Welcome, and thank you for joining today’s session. Our focus is on a topic that deeply intersects with both patient safety and organizational integrity: </a:t>
            </a:r>
            <a:r>
              <a:rPr lang="en-US" sz="2800" b="1" dirty="0"/>
              <a:t>implicit bias</a:t>
            </a:r>
            <a:r>
              <a:rPr lang="en-US" sz="2800" dirty="0"/>
              <a:t> and its impact on healthcare risk management investigations.</a:t>
            </a:r>
          </a:p>
          <a:p>
            <a:endParaRPr lang="en-US" sz="2800" dirty="0"/>
          </a:p>
          <a:p>
            <a:r>
              <a:rPr lang="en-US" sz="2800" dirty="0"/>
              <a:t>By the end of this session, you will be able to </a:t>
            </a:r>
            <a:r>
              <a:rPr lang="en-US" sz="2800" b="1" dirty="0"/>
              <a:t>recognize how implicit bias influences adverse event investigations</a:t>
            </a:r>
            <a:r>
              <a:rPr lang="en-US" sz="2800" dirty="0"/>
              <a:t>, often without us being consciously aware of it. These unconscious attitudes and stereotypes can subtly—but powerfully—affect how we interpret events, assign responsibility, and even determine which voices are heard during an investigation.</a:t>
            </a:r>
          </a:p>
          <a:p>
            <a:endParaRPr lang="en-US" sz="2800" dirty="0"/>
          </a:p>
          <a:p>
            <a:r>
              <a:rPr lang="en-US" sz="2800" dirty="0"/>
              <a:t>For example, we might unknowingly give more weight to the testimony of certain clinicians over others based on their role, race, or gender—or overlook the full context of a patient’s experience due to our own ingrained assumptions. These patterns can lead to </a:t>
            </a:r>
            <a:r>
              <a:rPr lang="en-US" sz="2800" b="1" dirty="0"/>
              <a:t>incomplete, biased, or inequitable findings</a:t>
            </a:r>
            <a:r>
              <a:rPr lang="en-US" sz="2800" dirty="0"/>
              <a:t>, which ultimately compromise both patient outcomes and institutional credibility.</a:t>
            </a:r>
          </a:p>
          <a:p>
            <a:endParaRPr lang="en-US" sz="2800" dirty="0"/>
          </a:p>
          <a:p>
            <a:r>
              <a:rPr lang="en-US" sz="2800" dirty="0"/>
              <a:t>In today’s session, we’ll explore how risk management professionals can </a:t>
            </a:r>
            <a:r>
              <a:rPr lang="en-US" sz="2800" b="1" dirty="0"/>
              <a:t>identify and mitigate these biases</a:t>
            </a:r>
            <a:r>
              <a:rPr lang="en-US" sz="2800" dirty="0"/>
              <a:t> through strategies like standardized protocols, diverse investigative teams, and bias-awareness training. Our goal is to ensure that our investigations are not only thorough and fair—but that they actively support a culture of safety, inclusivity, and accountability.</a:t>
            </a:r>
          </a:p>
          <a:p>
            <a:endParaRPr lang="en-US" sz="2800" dirty="0"/>
          </a:p>
          <a:p>
            <a:r>
              <a:rPr lang="en-US" sz="2800" dirty="0"/>
              <a:t>By investing in this work, we strengthen our role as stewards of both safety and equity, and we reinforce our organizations’ commitment to delivering just, patient-centered care.</a:t>
            </a:r>
          </a:p>
          <a:p>
            <a:endParaRPr lang="en-US" sz="2800" dirty="0"/>
          </a:p>
          <a:p>
            <a:endParaRPr lang="en-US" dirty="0"/>
          </a:p>
        </p:txBody>
      </p:sp>
      <p:sp>
        <p:nvSpPr>
          <p:cNvPr id="4" name="Slide Number Placeholder 3"/>
          <p:cNvSpPr>
            <a:spLocks noGrp="1"/>
          </p:cNvSpPr>
          <p:nvPr>
            <p:ph type="sldNum" sz="quarter" idx="5"/>
          </p:nvPr>
        </p:nvSpPr>
        <p:spPr/>
        <p:txBody>
          <a:bodyPr/>
          <a:lstStyle/>
          <a:p>
            <a:fld id="{1E3BE0EE-0092-43B4-8DF4-F48F171C20EA}" type="slidenum">
              <a:rPr lang="en-US" smtClean="0"/>
              <a:t>3</a:t>
            </a:fld>
            <a:endParaRPr lang="en-US"/>
          </a:p>
        </p:txBody>
      </p:sp>
    </p:spTree>
    <p:extLst>
      <p:ext uri="{BB962C8B-B14F-4D97-AF65-F5344CB8AC3E}">
        <p14:creationId xmlns:p14="http://schemas.microsoft.com/office/powerpoint/2010/main" val="2768275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with a foundational concept: </a:t>
            </a:r>
            <a:r>
              <a:rPr lang="en-US" b="1" dirty="0"/>
              <a:t>bias</a:t>
            </a:r>
            <a:r>
              <a:rPr lang="en-US" dirty="0"/>
              <a:t>—a tendency or inclination that affects impartial judgment. In healthcare, this can subtly or significantly distort how care is delivered, how safety events are interpreted, and how systems are held accountable. For those of us in risk management and patient safety, recognizing how bias shows up—both in clinical decisions and in how we investigate adverse events—is critical.</a:t>
            </a:r>
          </a:p>
          <a:p>
            <a:r>
              <a:rPr lang="en-US" dirty="0"/>
              <a:t>There are two main types of bias we need to be aware of: </a:t>
            </a:r>
            <a:r>
              <a:rPr lang="en-US" b="1" dirty="0"/>
              <a:t>implicit bias</a:t>
            </a:r>
            <a:r>
              <a:rPr lang="en-US" dirty="0"/>
              <a:t> and </a:t>
            </a:r>
            <a:r>
              <a:rPr lang="en-US" b="1" dirty="0"/>
              <a:t>explicit bias</a:t>
            </a:r>
            <a:r>
              <a:rPr lang="en-US" dirty="0"/>
              <a:t>.</a:t>
            </a:r>
          </a:p>
          <a:p>
            <a:endParaRPr lang="en-US" b="1" dirty="0"/>
          </a:p>
          <a:p>
            <a:r>
              <a:rPr lang="en-US" b="1" dirty="0"/>
              <a:t>Implicit bias</a:t>
            </a:r>
            <a:r>
              <a:rPr lang="en-US" dirty="0"/>
              <a:t> refers to unconscious attitudes or stereotypes that influence our actions and decisions without us even realizing it. These biases operate automatically, shaped by our experiences, environment, and social conditioning.</a:t>
            </a:r>
          </a:p>
          <a:p>
            <a:r>
              <a:rPr lang="en-US" b="1" dirty="0"/>
              <a:t>Explicit bias</a:t>
            </a:r>
            <a:r>
              <a:rPr lang="en-US" dirty="0"/>
              <a:t>, in contrast, is conscious. It involves attitudes or beliefs that a person is aware of and may even openly express. While explicit bias is easier to identify, implicit bias is often more insidious because it can undermine objectivity in ways we don’t even recognize.</a:t>
            </a:r>
          </a:p>
          <a:p>
            <a:endParaRPr lang="en-US" dirty="0"/>
          </a:p>
          <a:p>
            <a:r>
              <a:rPr lang="en-US" dirty="0"/>
              <a:t>Both types of bias can have </a:t>
            </a:r>
            <a:r>
              <a:rPr lang="en-US" b="1" dirty="0"/>
              <a:t>real and measurable impacts</a:t>
            </a:r>
            <a:r>
              <a:rPr lang="en-US" dirty="0"/>
              <a:t> on patient outcomes and safety—and they can quietly distort how we assess risk, perform root cause analyses, and assign responsibility.</a:t>
            </a:r>
          </a:p>
          <a:p>
            <a:endParaRPr lang="en-US" dirty="0"/>
          </a:p>
          <a:p>
            <a:r>
              <a:rPr lang="en-US" dirty="0"/>
              <a:t>Let’s look at a few examples that highlight these issues:</a:t>
            </a:r>
          </a:p>
          <a:p>
            <a:pPr>
              <a:buFont typeface="Arial" panose="020B0604020202020204" pitchFamily="34" charset="0"/>
              <a:buChar char="•"/>
            </a:pPr>
            <a:r>
              <a:rPr lang="en-US" dirty="0"/>
              <a:t> Studies have consistently shown that Black patients are less likely to receive adequate pain management. One well-documented cause is the implicit belief that Black individuals have a higher pain tolerance—an assumption rooted in historical racism and pseudoscience. This bias can result in under-treatment of pain, missed complications, and patient distrust—any of which can lead to safety events and malpractice risk.</a:t>
            </a:r>
          </a:p>
          <a:p>
            <a:pPr>
              <a:buFont typeface="Arial" panose="020B0604020202020204" pitchFamily="34" charset="0"/>
              <a:buNone/>
            </a:pPr>
            <a:endParaRPr lang="en-US" dirty="0"/>
          </a:p>
          <a:p>
            <a:pPr>
              <a:buFont typeface="Arial" panose="020B0604020202020204" pitchFamily="34" charset="0"/>
              <a:buChar char="•"/>
            </a:pPr>
            <a:r>
              <a:rPr lang="en-US" dirty="0"/>
              <a:t> Women are less likely to be diagnosed with heart disease or receive timely interventions compared to men, in part because their symptoms may present differently—and also because of implicit bias in diagnostic decision-making. This can lead to delayed treatment, increased morbidity, and sentinel events that may be wrongly attributed to patient factors rather than systemic oversight.</a:t>
            </a:r>
          </a:p>
          <a:p>
            <a:pPr>
              <a:buFont typeface="Arial" panose="020B0604020202020204" pitchFamily="34" charset="0"/>
              <a:buChar char="•"/>
            </a:pPr>
            <a:endParaRPr lang="en-US" b="1" dirty="0"/>
          </a:p>
          <a:p>
            <a:pPr>
              <a:buFont typeface="Arial" panose="020B0604020202020204" pitchFamily="34" charset="0"/>
              <a:buChar char="•"/>
            </a:pPr>
            <a:r>
              <a:rPr lang="en-US" b="1" dirty="0"/>
              <a:t>Tr</a:t>
            </a:r>
            <a:r>
              <a:rPr lang="en-US" dirty="0"/>
              <a:t>ansgender individuals often miss appropriate cancer screenings because of gaps in electronic health records, discomfort from providers, or assumptions about anatomy. A trans man with a cervix may not be offered a Pap smear; a trans woman with breast tissue from hormone therapy may not receive mammogram screening. These oversights pose not only clinical risks but also reputational and legal risks to institutions.</a:t>
            </a:r>
          </a:p>
          <a:p>
            <a:pPr>
              <a:buFont typeface="Arial" panose="020B0604020202020204" pitchFamily="34" charset="0"/>
              <a:buChar char="•"/>
            </a:pPr>
            <a:endParaRPr lang="en-US" dirty="0"/>
          </a:p>
          <a:p>
            <a:r>
              <a:rPr lang="en-US" dirty="0"/>
              <a:t>For us, as risk managers and patient safety officers, the key takeaway is that </a:t>
            </a:r>
            <a:r>
              <a:rPr lang="en-US" b="1" dirty="0"/>
              <a:t>bias—especially implicit bias—can interfere with our core responsibility: identifying the real causes of harm and ensuring systems are built for safety, not just compliance</a:t>
            </a:r>
            <a:r>
              <a:rPr lang="en-US" dirty="0"/>
              <a:t>. If we don’t name and investigate bias as a contributing factor, we may miss opportunities to prevent future harm.</a:t>
            </a:r>
          </a:p>
          <a:p>
            <a:r>
              <a:rPr lang="en-US" dirty="0"/>
              <a:t>Let me know if you’d like a version that includes citations or references, or if you'd like help building out the next slide.</a:t>
            </a:r>
          </a:p>
        </p:txBody>
      </p:sp>
      <p:sp>
        <p:nvSpPr>
          <p:cNvPr id="4" name="Slide Number Placeholder 3"/>
          <p:cNvSpPr>
            <a:spLocks noGrp="1"/>
          </p:cNvSpPr>
          <p:nvPr>
            <p:ph type="sldNum" sz="quarter" idx="5"/>
          </p:nvPr>
        </p:nvSpPr>
        <p:spPr/>
        <p:txBody>
          <a:bodyPr/>
          <a:lstStyle/>
          <a:p>
            <a:fld id="{1E3BE0EE-0092-43B4-8DF4-F48F171C20EA}" type="slidenum">
              <a:rPr lang="en-US" smtClean="0"/>
              <a:t>4</a:t>
            </a:fld>
            <a:endParaRPr lang="en-US"/>
          </a:p>
        </p:txBody>
      </p:sp>
    </p:spTree>
    <p:extLst>
      <p:ext uri="{BB962C8B-B14F-4D97-AF65-F5344CB8AC3E}">
        <p14:creationId xmlns:p14="http://schemas.microsoft.com/office/powerpoint/2010/main" val="96034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Now let’s take a closer look at how </a:t>
            </a:r>
            <a:r>
              <a:rPr lang="en-US" b="1" dirty="0"/>
              <a:t>implicit and explicit bias</a:t>
            </a:r>
            <a:r>
              <a:rPr lang="en-US" dirty="0"/>
              <a:t> can directly impact the way we </a:t>
            </a:r>
            <a:r>
              <a:rPr lang="en-US" b="1" dirty="0"/>
              <a:t>conduct Root Cause Analyses (RCAs)</a:t>
            </a:r>
            <a:r>
              <a:rPr lang="en-US" dirty="0"/>
              <a:t>—and the conclusions we draw.</a:t>
            </a:r>
          </a:p>
          <a:p>
            <a:r>
              <a:rPr lang="en-US" dirty="0"/>
              <a:t>As you know, an RCA is meant to be a </a:t>
            </a:r>
            <a:r>
              <a:rPr lang="en-US" b="1" dirty="0"/>
              <a:t>systematic and objective process</a:t>
            </a:r>
            <a:r>
              <a:rPr lang="en-US" dirty="0"/>
              <a:t> that identifies underlying factors contributing to a safety event. But the people conducting the RCA—interviewers, team members, leadership—bring their own perceptions, experiences, and yes, biases, into the room.</a:t>
            </a:r>
          </a:p>
          <a:p>
            <a:endParaRPr lang="en-US" b="1" dirty="0"/>
          </a:p>
          <a:p>
            <a:r>
              <a:rPr lang="en-US" b="1" dirty="0"/>
              <a:t>Implicit bias</a:t>
            </a:r>
            <a:r>
              <a:rPr lang="en-US" dirty="0"/>
              <a:t>, being unconscious, can subtly affect:</a:t>
            </a:r>
          </a:p>
          <a:p>
            <a:pPr>
              <a:buFont typeface="Arial" panose="020B0604020202020204" pitchFamily="34" charset="0"/>
              <a:buChar char="•"/>
            </a:pPr>
            <a:r>
              <a:rPr lang="en-US" b="1" dirty="0"/>
              <a:t>Who gets interviewed</a:t>
            </a:r>
            <a:r>
              <a:rPr lang="en-US" dirty="0"/>
              <a:t>—Do we prioritize certain staff voices over others? Do we unintentionally avoid patients or families from marginalized communities?</a:t>
            </a:r>
          </a:p>
          <a:p>
            <a:pPr>
              <a:buFont typeface="Arial" panose="020B0604020202020204" pitchFamily="34" charset="0"/>
              <a:buChar char="•"/>
            </a:pPr>
            <a:r>
              <a:rPr lang="en-US" b="1" dirty="0"/>
              <a:t>How we frame questions</a:t>
            </a:r>
            <a:r>
              <a:rPr lang="en-US" dirty="0"/>
              <a:t>—Are questions asked in a way that presumes staff error vs. system failure? Are assumptions baked into how we ask about patient behaviors?</a:t>
            </a:r>
          </a:p>
          <a:p>
            <a:pPr>
              <a:buFont typeface="Arial" panose="020B0604020202020204" pitchFamily="34" charset="0"/>
              <a:buChar char="•"/>
            </a:pPr>
            <a:r>
              <a:rPr lang="en-US" b="1" dirty="0"/>
              <a:t>How we interpret data</a:t>
            </a:r>
            <a:r>
              <a:rPr lang="en-US" dirty="0"/>
              <a:t>—Do we minimize the significance of a delay in care for a trans patient because “they were difficult to engage”? Do we focus more on communication issues when the patient is a person of color, rather than digging deeper into structural contributors?</a:t>
            </a:r>
          </a:p>
          <a:p>
            <a:pPr>
              <a:buFont typeface="Arial" panose="020B0604020202020204" pitchFamily="34" charset="0"/>
              <a:buChar char="•"/>
            </a:pPr>
            <a:endParaRPr lang="en-US" dirty="0"/>
          </a:p>
          <a:p>
            <a:r>
              <a:rPr lang="en-US" b="1" dirty="0"/>
              <a:t>Explicit bias</a:t>
            </a:r>
            <a:r>
              <a:rPr lang="en-US" dirty="0"/>
              <a:t> can show up too—though more overtly. If a provider on the RCA team believes transgender patients are “too complicated” or “noncompliant,” that bias might skew the analysis toward blaming the patient rather than examining systemic failures, like lack of EHR prompts for appropriate cancer screenings.</a:t>
            </a:r>
          </a:p>
          <a:p>
            <a:endParaRPr lang="en-US" dirty="0"/>
          </a:p>
          <a:p>
            <a:r>
              <a:rPr lang="en-US" dirty="0"/>
              <a:t>If left unexamined, bias can lead to </a:t>
            </a:r>
            <a:r>
              <a:rPr lang="en-US" b="1" dirty="0"/>
              <a:t>incomplete or inaccurate root cause findings</a:t>
            </a:r>
            <a:r>
              <a:rPr lang="en-US" dirty="0"/>
              <a:t>, missed system-level issues, and ultimately, missed opportunities to improve safety and equity. As risk managers and safety professionals, part of our role is to ensure that the </a:t>
            </a:r>
            <a:r>
              <a:rPr lang="en-US" b="1" dirty="0"/>
              <a:t>RCA process itself is equitable</a:t>
            </a:r>
            <a:r>
              <a:rPr lang="en-US" dirty="0"/>
              <a:t>—that it surfaces real root causes, not just convenient narratives.</a:t>
            </a:r>
          </a:p>
          <a:p>
            <a:endParaRPr lang="en-US" dirty="0"/>
          </a:p>
          <a:p>
            <a:r>
              <a:rPr lang="en-US" dirty="0"/>
              <a:t>That’s why </a:t>
            </a:r>
            <a:r>
              <a:rPr lang="en-US" b="1" dirty="0"/>
              <a:t>diverse teams</a:t>
            </a:r>
            <a:r>
              <a:rPr lang="en-US" dirty="0"/>
              <a:t>, structured tools, and bias-awareness practices are so important when we're doing investigative work. They help reduce the chance that bias—implicit or explicit—clouds our judgment or limits the effectiveness of our recommendations.</a:t>
            </a:r>
          </a:p>
        </p:txBody>
      </p:sp>
      <p:sp>
        <p:nvSpPr>
          <p:cNvPr id="4" name="Slide Number Placeholder 3"/>
          <p:cNvSpPr>
            <a:spLocks noGrp="1"/>
          </p:cNvSpPr>
          <p:nvPr>
            <p:ph type="sldNum" sz="quarter" idx="5"/>
          </p:nvPr>
        </p:nvSpPr>
        <p:spPr/>
        <p:txBody>
          <a:bodyPr/>
          <a:lstStyle/>
          <a:p>
            <a:fld id="{1E3BE0EE-0092-43B4-8DF4-F48F171C20EA}" type="slidenum">
              <a:rPr lang="en-US" smtClean="0"/>
              <a:t>5</a:t>
            </a:fld>
            <a:endParaRPr lang="en-US"/>
          </a:p>
        </p:txBody>
      </p:sp>
    </p:spTree>
    <p:extLst>
      <p:ext uri="{BB962C8B-B14F-4D97-AF65-F5344CB8AC3E}">
        <p14:creationId xmlns:p14="http://schemas.microsoft.com/office/powerpoint/2010/main" val="1614613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Bias in healthcare isn’t just a clinical problem—it’s a risk management problem. When implicit or explicit bias influences how care is delivered, or how we respond to adverse events, it creates serious vulnerabilities for the organization.</a:t>
            </a:r>
          </a:p>
          <a:p>
            <a:endParaRPr lang="en-US" dirty="0"/>
          </a:p>
          <a:p>
            <a:r>
              <a:rPr lang="en-US" dirty="0"/>
              <a:t>Let’s start with the most obvious: </a:t>
            </a:r>
            <a:r>
              <a:rPr lang="en-US" b="1" dirty="0"/>
              <a:t>patient safety.</a:t>
            </a:r>
            <a:r>
              <a:rPr lang="en-US" dirty="0"/>
              <a:t> Bias can lead to misdiagnosis, delayed treatment, or incomplete assessments—especially when patients present with symptoms that don’t match the traditional profiles we're trained to expect. When a woman with a heart attack is dismissed as having anxiety, or a Black patient’s pain is minimized, it’s not just a clinical error—it’s a system failure rooted in bias. And that puts the patient at risk for real harm, and the organization at risk for liability.</a:t>
            </a:r>
          </a:p>
          <a:p>
            <a:endParaRPr lang="en-US" dirty="0"/>
          </a:p>
          <a:p>
            <a:r>
              <a:rPr lang="en-US" dirty="0"/>
              <a:t>But the ripple effects go further. </a:t>
            </a:r>
            <a:r>
              <a:rPr lang="en-US" b="1" dirty="0"/>
              <a:t>Trust is damaged</a:t>
            </a:r>
            <a:r>
              <a:rPr lang="en-US" dirty="0"/>
              <a:t>—not just between provider and patient, but between communities and the healthcare system. Patients who feel dismissed or disrespected are less likely to report concerns, follow up on care, or return for future treatment. That has implications for </a:t>
            </a:r>
            <a:r>
              <a:rPr lang="en-US" b="1" dirty="0"/>
              <a:t>care continuity, health equity, and long-term outcomes</a:t>
            </a:r>
            <a:r>
              <a:rPr lang="en-US" dirty="0"/>
              <a:t>.</a:t>
            </a:r>
          </a:p>
          <a:p>
            <a:endParaRPr lang="en-US" dirty="0"/>
          </a:p>
          <a:p>
            <a:r>
              <a:rPr lang="en-US" dirty="0"/>
              <a:t>Bias also impacts our internal culture. It affects </a:t>
            </a:r>
            <a:r>
              <a:rPr lang="en-US" b="1" dirty="0"/>
              <a:t>team dynamics, morale, and psychological safety</a:t>
            </a:r>
            <a:r>
              <a:rPr lang="en-US" dirty="0"/>
              <a:t>. When staff—especially those from underrepresented groups—see that bias goes unaddressed in peer reviews or event investigations, it undermines the credibility of our safety culture. People stop speaking up. They disengage. And that creates a hidden reservoir of unreported risks.</a:t>
            </a:r>
          </a:p>
          <a:p>
            <a:endParaRPr lang="en-US" dirty="0"/>
          </a:p>
          <a:p>
            <a:r>
              <a:rPr lang="en-US" dirty="0"/>
              <a:t>There’s also a </a:t>
            </a:r>
            <a:r>
              <a:rPr lang="en-US" b="1" dirty="0"/>
              <a:t>reputational risk</a:t>
            </a:r>
            <a:r>
              <a:rPr lang="en-US" dirty="0"/>
              <a:t>. In a world where equity is increasingly a public expectation and a regulatory concern, organizations that fail to address bias may face scrutiny from the media, from accrediting bodies, and from their own communities.</a:t>
            </a:r>
          </a:p>
          <a:p>
            <a:endParaRPr lang="en-US" dirty="0"/>
          </a:p>
          <a:p>
            <a:r>
              <a:rPr lang="en-US" dirty="0"/>
              <a:t>And perhaps most critically for us as risk and safety professionals—</a:t>
            </a:r>
            <a:r>
              <a:rPr lang="en-US" b="1" dirty="0"/>
              <a:t>bias corrupts the integrity of our investigations</a:t>
            </a:r>
            <a:r>
              <a:rPr lang="en-US" dirty="0"/>
              <a:t>. If we don’t actively account for it, we risk drawing the wrong conclusions about safety events. We may implement weak or misdirected interventions, which means the same problems are likely to recur.</a:t>
            </a:r>
          </a:p>
          <a:p>
            <a:endParaRPr lang="en-US" dirty="0"/>
          </a:p>
          <a:p>
            <a:r>
              <a:rPr lang="en-US" dirty="0"/>
              <a:t>Ultimately, bias introduces variation. And variation is the opposite of high reliability. That’s why addressing bias isn’t just a moral imperative—it’s a strategic one. It protects our patients, our teams, and our organizations.</a:t>
            </a:r>
          </a:p>
          <a:p>
            <a:r>
              <a:rPr lang="en-US" dirty="0"/>
              <a:t>Let me know if you'd like a companion slide note version or want to practice weaving in audience questions here.</a:t>
            </a:r>
          </a:p>
          <a:p>
            <a:endParaRPr lang="en-US" dirty="0"/>
          </a:p>
        </p:txBody>
      </p:sp>
      <p:sp>
        <p:nvSpPr>
          <p:cNvPr id="4" name="Slide Number Placeholder 3"/>
          <p:cNvSpPr>
            <a:spLocks noGrp="1"/>
          </p:cNvSpPr>
          <p:nvPr>
            <p:ph type="sldNum" sz="quarter" idx="5"/>
          </p:nvPr>
        </p:nvSpPr>
        <p:spPr/>
        <p:txBody>
          <a:bodyPr/>
          <a:lstStyle/>
          <a:p>
            <a:fld id="{1E3BE0EE-0092-43B4-8DF4-F48F171C20EA}" type="slidenum">
              <a:rPr lang="en-US" smtClean="0"/>
              <a:t>6</a:t>
            </a:fld>
            <a:endParaRPr lang="en-US"/>
          </a:p>
        </p:txBody>
      </p:sp>
    </p:spTree>
    <p:extLst>
      <p:ext uri="{BB962C8B-B14F-4D97-AF65-F5344CB8AC3E}">
        <p14:creationId xmlns:p14="http://schemas.microsoft.com/office/powerpoint/2010/main" val="1283219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As we shift into the investigation phase of risk management, it’s essential to understand how </a:t>
            </a:r>
            <a:r>
              <a:rPr lang="en-US" b="1" dirty="0"/>
              <a:t>bias—particularly implicit bias—can influence every stage of a safety event review</a:t>
            </a:r>
            <a:r>
              <a:rPr lang="en-US" dirty="0"/>
              <a:t>, including root cause analysis, incident reports, and peer review processes.</a:t>
            </a:r>
          </a:p>
          <a:p>
            <a:endParaRPr lang="en-US" dirty="0"/>
          </a:p>
          <a:p>
            <a:r>
              <a:rPr lang="en-US" dirty="0"/>
              <a:t>In theory, our investigations are meant to be </a:t>
            </a:r>
            <a:r>
              <a:rPr lang="en-US" b="1" dirty="0"/>
              <a:t>objective and systems-focused</a:t>
            </a:r>
            <a:r>
              <a:rPr lang="en-US" dirty="0"/>
              <a:t>. But in practice, bias can quietly shape:</a:t>
            </a:r>
          </a:p>
          <a:p>
            <a:pPr>
              <a:buFont typeface="Arial" panose="020B0604020202020204" pitchFamily="34" charset="0"/>
              <a:buChar char="•"/>
            </a:pPr>
            <a:r>
              <a:rPr lang="en-US" b="1" dirty="0"/>
              <a:t>Who is blamed</a:t>
            </a:r>
            <a:endParaRPr lang="en-US" dirty="0"/>
          </a:p>
          <a:p>
            <a:pPr>
              <a:buFont typeface="Arial" panose="020B0604020202020204" pitchFamily="34" charset="0"/>
              <a:buChar char="•"/>
            </a:pPr>
            <a:r>
              <a:rPr lang="en-US" b="1" dirty="0"/>
              <a:t>What is emphasized</a:t>
            </a:r>
            <a:endParaRPr lang="en-US" dirty="0"/>
          </a:p>
          <a:p>
            <a:pPr>
              <a:buFont typeface="Arial" panose="020B0604020202020204" pitchFamily="34" charset="0"/>
              <a:buChar char="•"/>
            </a:pPr>
            <a:r>
              <a:rPr lang="en-US" b="1" dirty="0"/>
              <a:t>What is missed</a:t>
            </a:r>
            <a:endParaRPr lang="en-US" dirty="0"/>
          </a:p>
          <a:p>
            <a:pPr>
              <a:buFont typeface="Arial" panose="020B0604020202020204" pitchFamily="34" charset="0"/>
              <a:buChar char="•"/>
            </a:pPr>
            <a:r>
              <a:rPr lang="en-US" dirty="0"/>
              <a:t>And ultimately, </a:t>
            </a:r>
            <a:r>
              <a:rPr lang="en-US" b="1" dirty="0"/>
              <a:t>what gets fixed—or doesn’t</a:t>
            </a:r>
            <a:endParaRPr lang="en-US" dirty="0"/>
          </a:p>
          <a:p>
            <a:endParaRPr lang="en-US" dirty="0"/>
          </a:p>
          <a:p>
            <a:r>
              <a:rPr lang="en-US" dirty="0"/>
              <a:t>Let’s start with </a:t>
            </a:r>
            <a:r>
              <a:rPr lang="en-US" b="1" dirty="0"/>
              <a:t>implicit bias</a:t>
            </a:r>
            <a:r>
              <a:rPr lang="en-US" dirty="0"/>
              <a:t>. Because it operates unconsciously, it can show up in ways we don’t always recognize. For example, if a safety event involves a patient from a marginalized background—say, a Black patient reporting uncontrolled pain—staff may unconsciously minimize their report or frame the patient as “difficult” or “drug-seeking.” That framing may influence how the event is documented and investigated. If the RCA team brings those same assumptions into the analysis, the real contributors—like poor communication, pain assessment gaps, or systemic inequities—may go unexamined.</a:t>
            </a:r>
          </a:p>
          <a:p>
            <a:endParaRPr lang="en-US" dirty="0"/>
          </a:p>
          <a:p>
            <a:r>
              <a:rPr lang="en-US" dirty="0"/>
              <a:t>Similarly, </a:t>
            </a:r>
            <a:r>
              <a:rPr lang="en-US" b="1" dirty="0"/>
              <a:t>explicit bias</a:t>
            </a:r>
            <a:r>
              <a:rPr lang="en-US" dirty="0"/>
              <a:t>, though less common in formal investigations, can still impact decision-making. If a team member expresses negative attitudes about certain patient groups—for example, suggesting that transgender patients are “confusing” or “noncompliant”—those views can steer the discussion away from systemic issues like EHR limitations or lack of provider training, and toward blaming the patient.</a:t>
            </a:r>
          </a:p>
          <a:p>
            <a:endParaRPr lang="en-US" dirty="0"/>
          </a:p>
          <a:p>
            <a:r>
              <a:rPr lang="en-US" dirty="0"/>
              <a:t>Even seemingly neutral decisions—like </a:t>
            </a:r>
            <a:r>
              <a:rPr lang="en-US" b="1" dirty="0"/>
              <a:t>who is interviewed</a:t>
            </a:r>
            <a:r>
              <a:rPr lang="en-US" dirty="0"/>
              <a:t> or </a:t>
            </a:r>
            <a:r>
              <a:rPr lang="en-US" b="1" dirty="0"/>
              <a:t>how much credibility is given to certain perspectives</a:t>
            </a:r>
            <a:r>
              <a:rPr lang="en-US" dirty="0"/>
              <a:t>—can reflect bias. We might prioritize clinical staff accounts over those of support staff, or discount patient or family reports due to assumptions about communication ability or health literacy.</a:t>
            </a:r>
          </a:p>
          <a:p>
            <a:endParaRPr lang="en-US" dirty="0"/>
          </a:p>
          <a:p>
            <a:r>
              <a:rPr lang="en-US" dirty="0"/>
              <a:t>And this isn’t just about fairness—it’s about </a:t>
            </a:r>
            <a:r>
              <a:rPr lang="en-US" b="1" dirty="0"/>
              <a:t>effectiveness</a:t>
            </a:r>
            <a:r>
              <a:rPr lang="en-US" dirty="0"/>
              <a:t>. If bias skews our analysis, we’re not identifying true root causes. We’re not learning. And we’re not building safer systems.</a:t>
            </a:r>
          </a:p>
          <a:p>
            <a:r>
              <a:rPr lang="en-US" dirty="0"/>
              <a:t>This is why </a:t>
            </a:r>
            <a:r>
              <a:rPr lang="en-US" b="1" dirty="0"/>
              <a:t>diverse review teams</a:t>
            </a:r>
            <a:r>
              <a:rPr lang="en-US" dirty="0"/>
              <a:t>, </a:t>
            </a:r>
            <a:r>
              <a:rPr lang="en-US" b="1" dirty="0"/>
              <a:t>structured tools</a:t>
            </a:r>
            <a:r>
              <a:rPr lang="en-US" dirty="0"/>
              <a:t>, and </a:t>
            </a:r>
            <a:r>
              <a:rPr lang="en-US" b="1" dirty="0"/>
              <a:t>intentional equity lenses</a:t>
            </a:r>
            <a:r>
              <a:rPr lang="en-US" dirty="0"/>
              <a:t>—like ASHRM’s Equity of Care Assessment—are critical. They help safeguard our investigative processes from becoming just another vehicle for reinforcing the same inequities we’re trying to eliminate.</a:t>
            </a:r>
          </a:p>
          <a:p>
            <a:endParaRPr lang="en-US" dirty="0"/>
          </a:p>
          <a:p>
            <a:r>
              <a:rPr lang="en-US" dirty="0"/>
              <a:t>Let’s do a quick case study. A 52-year-old woman presented to the Emergency Department with complaints of nausea, fatigue, and upper back discomfort. Her vital signs were within normal limits, and she was triaged as an ESI Level 3. The treating clinician diagnosed her with gastritis and discharged her with antacids. No EKG or cardiac workup was performed. Two days later, she returned to the ED with worsening symptoms and was found to have a non-ST-elevation myocardial infarction (NSTEMI). She required delayed intervention and ultimately suffered long-term cardiac dysfunction and ongoing heart failure.</a:t>
            </a:r>
          </a:p>
          <a:p>
            <a:endParaRPr lang="en-US" dirty="0"/>
          </a:p>
          <a:p>
            <a:r>
              <a:rPr lang="en-US" dirty="0"/>
              <a:t>The root cause analysis revealed a combination of clinical and cognitive failures. Her atypical symptoms, common among women experiencing myocardial infarctions, were not recognized as potentially cardiac in origin. The team focused on a gastrointestinal diagnosis, while underestimating of her risk for cardiac disease. Systemically, there were no decision support prompts or protocols in place to guide evaluation of atypical MI symptoms in women, and the lack of cardiac risk assessment tools in the electronic health record contributed to the missed diagnosis. Furthermore, there was no escalation or second-level review of discharge decisions in cases involving patients over 50 with unexplained but potentially serious symptoms.</a:t>
            </a:r>
          </a:p>
          <a:p>
            <a:endParaRPr lang="en-US" dirty="0"/>
          </a:p>
          <a:p>
            <a:r>
              <a:rPr lang="en-US" dirty="0"/>
              <a:t>This case illustrates how implicit and explicit bias, and systemic gaps intersect to create serious patient safety risks. From a risk management perspective, it underscores the importance of embedding equity considerations into root cause analyses to ensure that both individual and structural contributors to harm are fully addressed.</a:t>
            </a:r>
          </a:p>
        </p:txBody>
      </p:sp>
      <p:sp>
        <p:nvSpPr>
          <p:cNvPr id="4" name="Slide Number Placeholder 3"/>
          <p:cNvSpPr>
            <a:spLocks noGrp="1"/>
          </p:cNvSpPr>
          <p:nvPr>
            <p:ph type="sldNum" sz="quarter" idx="5"/>
          </p:nvPr>
        </p:nvSpPr>
        <p:spPr/>
        <p:txBody>
          <a:bodyPr/>
          <a:lstStyle/>
          <a:p>
            <a:fld id="{1E3BE0EE-0092-43B4-8DF4-F48F171C20EA}" type="slidenum">
              <a:rPr lang="en-US" smtClean="0"/>
              <a:t>7</a:t>
            </a:fld>
            <a:endParaRPr lang="en-US"/>
          </a:p>
        </p:txBody>
      </p:sp>
    </p:spTree>
    <p:extLst>
      <p:ext uri="{BB962C8B-B14F-4D97-AF65-F5344CB8AC3E}">
        <p14:creationId xmlns:p14="http://schemas.microsoft.com/office/powerpoint/2010/main" val="3210432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Anchoring bias – review of the incident report and what may be your take-away is what you read first – and follow up based solely on what is written without further review/interviews/investigation </a:t>
            </a:r>
          </a:p>
          <a:p>
            <a:endParaRPr lang="en-US" dirty="0"/>
          </a:p>
          <a:p>
            <a:r>
              <a:rPr lang="en-US" dirty="0"/>
              <a:t>Horn Effect – works both ways – focus on the negative feature of person (they always complain, they have history of SUI and lose objectivity </a:t>
            </a:r>
          </a:p>
          <a:p>
            <a:endParaRPr lang="en-US" dirty="0"/>
          </a:p>
          <a:p>
            <a:r>
              <a:rPr lang="en-US" dirty="0"/>
              <a:t>When the language used is negative (as opposed to objective and descriptive), it may potentially transmit bias and affect the quality of care that patients experience by influencing the decision making of clinicians reading the record. Examples of negative language include descriptions that13: ■ Question patient credibility ■ Express disapproval of the patient ■ Stereotype according to race or social class ■ Portray the patient as difficult or challenging ■ Convey a paternalistic tone</a:t>
            </a:r>
          </a:p>
        </p:txBody>
      </p:sp>
      <p:sp>
        <p:nvSpPr>
          <p:cNvPr id="4" name="Slide Number Placeholder 3"/>
          <p:cNvSpPr>
            <a:spLocks noGrp="1"/>
          </p:cNvSpPr>
          <p:nvPr>
            <p:ph type="sldNum" sz="quarter" idx="5"/>
          </p:nvPr>
        </p:nvSpPr>
        <p:spPr/>
        <p:txBody>
          <a:bodyPr/>
          <a:lstStyle/>
          <a:p>
            <a:fld id="{1E3BE0EE-0092-43B4-8DF4-F48F171C20EA}" type="slidenum">
              <a:rPr lang="en-US" smtClean="0"/>
              <a:t>9</a:t>
            </a:fld>
            <a:endParaRPr lang="en-US"/>
          </a:p>
        </p:txBody>
      </p:sp>
    </p:spTree>
    <p:extLst>
      <p:ext uri="{BB962C8B-B14F-4D97-AF65-F5344CB8AC3E}">
        <p14:creationId xmlns:p14="http://schemas.microsoft.com/office/powerpoint/2010/main" val="1315517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Halo Effect – our doctor would never touch a patient inappropriately … this is an experienced nurse, they would never &gt;&gt;&gt;&gt;&gt;&gt;</a:t>
            </a:r>
          </a:p>
          <a:p>
            <a:endParaRPr lang="en-US" dirty="0"/>
          </a:p>
          <a:p>
            <a:r>
              <a:rPr lang="en-US" dirty="0"/>
              <a:t>Hindsight bias – I’ve seen this before by this nurse. How could they not have learned – without checking the SYSTEM rather than blaming the INDIVIDUAL  </a:t>
            </a:r>
          </a:p>
          <a:p>
            <a:endParaRPr lang="en-US" dirty="0"/>
          </a:p>
          <a:p>
            <a:r>
              <a:rPr lang="en-US" dirty="0"/>
              <a:t>Professional Hierarchy – giving more weight, more credibility to certain staff members (MD &gt; RN, RN&gt; Med Tech) over others </a:t>
            </a:r>
          </a:p>
        </p:txBody>
      </p:sp>
      <p:sp>
        <p:nvSpPr>
          <p:cNvPr id="4" name="Slide Number Placeholder 3"/>
          <p:cNvSpPr>
            <a:spLocks noGrp="1"/>
          </p:cNvSpPr>
          <p:nvPr>
            <p:ph type="sldNum" sz="quarter" idx="5"/>
          </p:nvPr>
        </p:nvSpPr>
        <p:spPr/>
        <p:txBody>
          <a:bodyPr/>
          <a:lstStyle/>
          <a:p>
            <a:fld id="{1E3BE0EE-0092-43B4-8DF4-F48F171C20EA}" type="slidenum">
              <a:rPr lang="en-US" smtClean="0"/>
              <a:t>10</a:t>
            </a:fld>
            <a:endParaRPr lang="en-US"/>
          </a:p>
        </p:txBody>
      </p:sp>
    </p:spTree>
    <p:extLst>
      <p:ext uri="{BB962C8B-B14F-4D97-AF65-F5344CB8AC3E}">
        <p14:creationId xmlns:p14="http://schemas.microsoft.com/office/powerpoint/2010/main" val="25713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dive into solutions, let’s acknowledge why this matters. Investigations are foundational to our patient safety work. If bias influences who we interview, how we interpret testimony, or which contributing factors we prioritize, we run the risk of reinforcing the very problems we’re trying to solve.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As risk managers and patient safety professionals, we’re trained to approach investigations with objectivity, thoroughness, and a systems-thinking mindset. But even with the best intentions, our work is vulnerable to the influence of </a:t>
            </a:r>
            <a:r>
              <a:rPr lang="en-US" b="1" dirty="0"/>
              <a:t>bias—especially implicit bias</a:t>
            </a:r>
            <a:r>
              <a:rPr lang="en-US" dirty="0"/>
              <a:t>. And because these biases operate in the background, we often don’t even realize they're shaping our decisions.</a:t>
            </a:r>
          </a:p>
          <a:p>
            <a:endParaRPr lang="en-US" dirty="0"/>
          </a:p>
          <a:p>
            <a:r>
              <a:rPr lang="en-US" dirty="0"/>
              <a:t>The impact of this in a risk investigation is significant. Bias can skew root cause identification—leading us to focus on individual error rather than systemic issues. It can cause us to unintentionally dismiss the voices of frontline staff, support workers, or patients, especially when those individuals don’t fit our mental model of authority or reliability. And when that happens, we may walk away with </a:t>
            </a:r>
            <a:r>
              <a:rPr lang="en-US" b="1" dirty="0"/>
              <a:t>incomplete findings</a:t>
            </a:r>
            <a:r>
              <a:rPr lang="en-US" dirty="0"/>
              <a:t>, </a:t>
            </a:r>
            <a:r>
              <a:rPr lang="en-US" b="1" dirty="0"/>
              <a:t>missed opportunities for improvement</a:t>
            </a:r>
            <a:r>
              <a:rPr lang="en-US" dirty="0"/>
              <a:t>, and </a:t>
            </a:r>
            <a:r>
              <a:rPr lang="en-US" b="1" dirty="0"/>
              <a:t>inequitable outcomes</a:t>
            </a:r>
            <a:r>
              <a:rPr lang="en-US" dirty="0"/>
              <a:t>.</a:t>
            </a:r>
          </a:p>
          <a:p>
            <a:endParaRPr lang="en-US" dirty="0"/>
          </a:p>
          <a:p>
            <a:r>
              <a:rPr lang="en-US" dirty="0"/>
              <a:t>Beyond that, bias can seriously </a:t>
            </a:r>
            <a:r>
              <a:rPr lang="en-US" b="1" dirty="0"/>
              <a:t>undermine trust</a:t>
            </a:r>
            <a:r>
              <a:rPr lang="en-US" dirty="0"/>
              <a:t>—both within the organization and with the communities we serve. When staff or patients sense that an investigation wasn’t handled fairly, they may disengage from safety reporting or lose confidence in the integrity of the system. And that poses a long-term risk to the safety culture we work so hard to build.</a:t>
            </a:r>
          </a:p>
          <a:p>
            <a:endParaRPr lang="en-US" dirty="0"/>
          </a:p>
          <a:p>
            <a:r>
              <a:rPr lang="en-US" dirty="0"/>
              <a:t>So this is why mitigating bias matters. It’s not just a matter of fairness—it’s a matter of effectiveness. If our investigations are distorted by bias, we’re not getting to the real root causes. We’re not learning what we need to learn to prevent future harm. And we’re not advancing equity, which is now a recognized pillar of quality and safety.</a:t>
            </a:r>
          </a:p>
          <a:p>
            <a:endParaRPr lang="en-US" dirty="0"/>
          </a:p>
          <a:p>
            <a:r>
              <a:rPr lang="en-US" dirty="0"/>
              <a:t>In the next few slides, we’ll talk about concrete strategies—at the individual, team, and organizational levels—that can help us minimize bias and improve the accuracy and integrity of our investigations.</a:t>
            </a:r>
          </a:p>
          <a:p>
            <a:endParaRPr lang="en-US" dirty="0"/>
          </a:p>
        </p:txBody>
      </p:sp>
      <p:sp>
        <p:nvSpPr>
          <p:cNvPr id="4" name="Slide Number Placeholder 3"/>
          <p:cNvSpPr>
            <a:spLocks noGrp="1"/>
          </p:cNvSpPr>
          <p:nvPr>
            <p:ph type="sldNum" sz="quarter" idx="5"/>
          </p:nvPr>
        </p:nvSpPr>
        <p:spPr/>
        <p:txBody>
          <a:bodyPr/>
          <a:lstStyle/>
          <a:p>
            <a:fld id="{1E3BE0EE-0092-43B4-8DF4-F48F171C20EA}" type="slidenum">
              <a:rPr lang="en-US" smtClean="0"/>
              <a:t>12</a:t>
            </a:fld>
            <a:endParaRPr lang="en-US"/>
          </a:p>
        </p:txBody>
      </p:sp>
    </p:spTree>
    <p:extLst>
      <p:ext uri="{BB962C8B-B14F-4D97-AF65-F5344CB8AC3E}">
        <p14:creationId xmlns:p14="http://schemas.microsoft.com/office/powerpoint/2010/main" val="4098210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Bias isn’t about good or bad intentions—it’s about habits of perception. Risk professionals should approach each investigation with a commitment to self-awareness.</a:t>
            </a:r>
          </a:p>
          <a:p>
            <a:endParaRPr lang="en-US" dirty="0"/>
          </a:p>
          <a:p>
            <a:r>
              <a:rPr lang="en-US" dirty="0"/>
              <a:t>One of the most important steps in conducting unbiased investigations is recognizing that </a:t>
            </a:r>
            <a:r>
              <a:rPr lang="en-US" b="1" dirty="0"/>
              <a:t>we, as investigators, are not neutral vessels.</a:t>
            </a:r>
            <a:r>
              <a:rPr lang="en-US" dirty="0"/>
              <a:t> We all carry personal experiences, training, and unconscious assumptions that shape how we interpret information. That’s why the first layer of best practices starts with </a:t>
            </a:r>
            <a:r>
              <a:rPr lang="en-US" b="1" dirty="0"/>
              <a:t>ourselves</a:t>
            </a:r>
            <a:r>
              <a:rPr lang="en-US" dirty="0"/>
              <a:t>—through intentional self-awareness and reflective inquiry.</a:t>
            </a:r>
          </a:p>
          <a:p>
            <a:endParaRPr lang="en-US" dirty="0"/>
          </a:p>
          <a:p>
            <a:r>
              <a:rPr lang="en-US" dirty="0"/>
              <a:t>You might find yourself interpreting a staff member’s communication style as defensive, or making assumptions about a patient’s behavior based on their appearance, language, or background. These are subtle, often involuntary judgments, but they can have </a:t>
            </a:r>
            <a:r>
              <a:rPr lang="en-US" b="1" dirty="0"/>
              <a:t>real consequences</a:t>
            </a:r>
            <a:r>
              <a:rPr lang="en-US" dirty="0"/>
              <a:t> in how a case is investigated.</a:t>
            </a:r>
          </a:p>
          <a:p>
            <a:endParaRPr lang="en-US" dirty="0"/>
          </a:p>
          <a:p>
            <a:r>
              <a:rPr lang="en-US" dirty="0"/>
              <a:t>That’s why it’s critical to </a:t>
            </a:r>
            <a:r>
              <a:rPr lang="en-US" b="1" dirty="0"/>
              <a:t>pause and reflect</a:t>
            </a:r>
            <a:r>
              <a:rPr lang="en-US" dirty="0"/>
              <a:t>—especially in complex or sensitive investigations. Asking reflective questions like:</a:t>
            </a:r>
          </a:p>
          <a:p>
            <a:pPr>
              <a:buFont typeface="Arial" panose="020B0604020202020204" pitchFamily="34" charset="0"/>
              <a:buChar char="•"/>
            </a:pPr>
            <a:r>
              <a:rPr lang="en-US" i="1" dirty="0"/>
              <a:t>“Whose voice isn’t being represented in this investigation?”</a:t>
            </a:r>
            <a:endParaRPr lang="en-US" dirty="0"/>
          </a:p>
          <a:p>
            <a:pPr>
              <a:buFont typeface="Arial" panose="020B0604020202020204" pitchFamily="34" charset="0"/>
              <a:buChar char="•"/>
            </a:pPr>
            <a:r>
              <a:rPr lang="en-US" i="1" dirty="0"/>
              <a:t>“Am I relying on assumptions, or verified facts?”</a:t>
            </a:r>
            <a:endParaRPr lang="en-US" dirty="0"/>
          </a:p>
          <a:p>
            <a:pPr>
              <a:buFont typeface="Arial" panose="020B0604020202020204" pitchFamily="34" charset="0"/>
              <a:buChar char="•"/>
            </a:pPr>
            <a:r>
              <a:rPr lang="en-US" i="1" dirty="0"/>
              <a:t>“Would I interpret this behavior the same way if it came from someone else?”</a:t>
            </a:r>
            <a:endParaRPr lang="en-US" dirty="0"/>
          </a:p>
          <a:p>
            <a:endParaRPr lang="en-US" dirty="0"/>
          </a:p>
          <a:p>
            <a:r>
              <a:rPr lang="en-US" dirty="0"/>
              <a:t>These types of questions can help surface bias </a:t>
            </a:r>
            <a:r>
              <a:rPr lang="en-US" b="1" dirty="0"/>
              <a:t>before it influences decisions</a:t>
            </a:r>
            <a:r>
              <a:rPr lang="en-US" dirty="0"/>
              <a:t>.</a:t>
            </a:r>
          </a:p>
          <a:p>
            <a:endParaRPr lang="en-US" dirty="0"/>
          </a:p>
          <a:p>
            <a:r>
              <a:rPr lang="en-US" dirty="0"/>
              <a:t>It also helps to use </a:t>
            </a:r>
            <a:r>
              <a:rPr lang="en-US" b="1" dirty="0"/>
              <a:t>structured tools</a:t>
            </a:r>
            <a:r>
              <a:rPr lang="en-US" dirty="0"/>
              <a:t>—like note-taking guides or standardized interview checklists—which give consistency to our process and help reduce subjective interpretation. Without structure, it’s too easy to fill in the gaps with personal judgment.</a:t>
            </a:r>
          </a:p>
          <a:p>
            <a:endParaRPr lang="en-US" dirty="0"/>
          </a:p>
          <a:p>
            <a:r>
              <a:rPr lang="en-US" dirty="0"/>
              <a:t>A key ingredient is </a:t>
            </a:r>
            <a:r>
              <a:rPr lang="en-US" b="1" dirty="0"/>
              <a:t>bias-awareness or cultural humility training</a:t>
            </a:r>
            <a:r>
              <a:rPr lang="en-US" dirty="0"/>
              <a:t>. These aren't one-time checkboxes. They’re ongoing opportunities to improve our awareness, language, and investigative approach. Even seasoned professionals benefit from stepping back and reflecting on how they show up in these conversations.</a:t>
            </a:r>
          </a:p>
          <a:p>
            <a:endParaRPr lang="en-US" dirty="0"/>
          </a:p>
          <a:p>
            <a:r>
              <a:rPr lang="en-US" dirty="0"/>
              <a:t>The takeaway here is this: to conduct fair and effective investigations, we need to be willing to investigate </a:t>
            </a:r>
            <a:r>
              <a:rPr lang="en-US" b="1" dirty="0"/>
              <a:t>ourselves</a:t>
            </a:r>
            <a:r>
              <a:rPr lang="en-US" dirty="0"/>
              <a:t> too. Self-awareness isn’t about guilt—it’s about growth. And it lays the foundation for every other bias-mitigation strategy we’ll talk about today. </a:t>
            </a:r>
          </a:p>
        </p:txBody>
      </p:sp>
      <p:sp>
        <p:nvSpPr>
          <p:cNvPr id="4" name="Slide Number Placeholder 3"/>
          <p:cNvSpPr>
            <a:spLocks noGrp="1"/>
          </p:cNvSpPr>
          <p:nvPr>
            <p:ph type="sldNum" sz="quarter" idx="5"/>
          </p:nvPr>
        </p:nvSpPr>
        <p:spPr/>
        <p:txBody>
          <a:bodyPr/>
          <a:lstStyle/>
          <a:p>
            <a:fld id="{1E3BE0EE-0092-43B4-8DF4-F48F171C20EA}" type="slidenum">
              <a:rPr lang="en-US" smtClean="0"/>
              <a:t>13</a:t>
            </a:fld>
            <a:endParaRPr lang="en-US"/>
          </a:p>
        </p:txBody>
      </p:sp>
    </p:spTree>
    <p:extLst>
      <p:ext uri="{BB962C8B-B14F-4D97-AF65-F5344CB8AC3E}">
        <p14:creationId xmlns:p14="http://schemas.microsoft.com/office/powerpoint/2010/main" val="419261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we’ve acknowledged our own potential for bias, the next step is making sure our </a:t>
            </a:r>
            <a:r>
              <a:rPr lang="en-US" b="1" dirty="0"/>
              <a:t>investigation processes themselves are built to reduce subjectivity and support fairness</a:t>
            </a:r>
            <a:r>
              <a:rPr lang="en-US" dirty="0"/>
              <a:t>—regardless of who is leading the investigation.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Unbiased investigations don’t rely on memory or instinct—they rely on </a:t>
            </a:r>
            <a:r>
              <a:rPr lang="en-US" b="1" dirty="0"/>
              <a:t>repeatable, structured processes</a:t>
            </a:r>
            <a:r>
              <a:rPr lang="en-US" dirty="0"/>
              <a:t>. Tools like checklists and consistent workflows level the playing field. Diverse teams help uncover blind spots, and rotating leadership prevents power dynamics from influencing the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 key strategy is using </a:t>
            </a:r>
            <a:r>
              <a:rPr lang="en-US" b="1" dirty="0"/>
              <a:t>standardized investigation tools</a:t>
            </a:r>
            <a:r>
              <a:rPr lang="en-US" dirty="0"/>
              <a:t>—like root cause analysis templates, cause-and-effect diagrams, and consistent interview guides. These tools create structure, helping to ensure that the same types of questions are asked, the same categories of contributing factors are considered, and that no one’s voice or experience is left out due to unconscious assumptions.</a:t>
            </a:r>
          </a:p>
          <a:p>
            <a:endParaRPr lang="en-US" dirty="0"/>
          </a:p>
          <a:p>
            <a:r>
              <a:rPr lang="en-US" dirty="0"/>
              <a:t>Equally important is the </a:t>
            </a:r>
            <a:r>
              <a:rPr lang="en-US" b="1" dirty="0"/>
              <a:t>composition of the investigation team</a:t>
            </a:r>
            <a:r>
              <a:rPr lang="en-US" dirty="0"/>
              <a:t>. We know from safety science and organizational research that </a:t>
            </a:r>
            <a:r>
              <a:rPr lang="en-US" b="1" dirty="0"/>
              <a:t>diverse teams make better decisions</a:t>
            </a:r>
            <a:r>
              <a:rPr lang="en-US" dirty="0"/>
              <a:t>. Diversity here doesn’t just mean demographics—it also means diversity in role, department, level of seniority, and lived experience. Including voices from different perspectives helps us surface blind spots and challenge groupthink.</a:t>
            </a:r>
          </a:p>
          <a:p>
            <a:endParaRPr lang="en-US" dirty="0"/>
          </a:p>
          <a:p>
            <a:r>
              <a:rPr lang="en-US" dirty="0"/>
              <a:t>Another key practice is </a:t>
            </a:r>
            <a:r>
              <a:rPr lang="en-US" b="1" dirty="0"/>
              <a:t>rotating leadership or facilitation roles</a:t>
            </a:r>
            <a:r>
              <a:rPr lang="en-US" dirty="0"/>
              <a:t> during investigations. Why? Because bias can creep in when one person—especially someone in a position of authority—sets the tone or directs the narrative. By rotating responsibilities and encouraging open dialogue, we create space for </a:t>
            </a:r>
            <a:r>
              <a:rPr lang="en-US" b="1" dirty="0"/>
              <a:t>alternative interpretations and deeper insights</a:t>
            </a:r>
            <a:r>
              <a:rPr lang="en-US" dirty="0"/>
              <a:t>.</a:t>
            </a:r>
          </a:p>
          <a:p>
            <a:endParaRPr lang="en-US" dirty="0"/>
          </a:p>
          <a:p>
            <a:r>
              <a:rPr lang="en-US" dirty="0"/>
              <a:t>We also need to intentionally create </a:t>
            </a:r>
            <a:r>
              <a:rPr lang="en-US" b="1" dirty="0"/>
              <a:t>psychological safety</a:t>
            </a:r>
            <a:r>
              <a:rPr lang="en-US" dirty="0"/>
              <a:t>. That means fostering a climate where everyone involved—whether it’s a frontline nurse, an environmental services staff member, or a family caregiver—feels safe to speak honestly without fear of judgment or retaliation. When people feel safe, they’re more likely to share the truth, including information that may point to uncomfortable but necessary systemic issues.</a:t>
            </a:r>
          </a:p>
          <a:p>
            <a:endParaRPr lang="en-US" dirty="0"/>
          </a:p>
          <a:p>
            <a:r>
              <a:rPr lang="en-US" dirty="0"/>
              <a:t>At the end of the day, a fair and effective investigation isn’t just about what happened—it’s about who is in the room, how questions are asked, and whether we’ve set up the process to challenge our assumptions rather than reinforce them.</a:t>
            </a:r>
          </a:p>
          <a:p>
            <a:endParaRPr lang="en-US" dirty="0"/>
          </a:p>
          <a:p>
            <a:r>
              <a:rPr lang="en-US" dirty="0"/>
              <a:t>These design choices matter. They don’t just improve the quality of our findings—they build credibility, trust, and long-term learning across the organization.</a:t>
            </a:r>
          </a:p>
        </p:txBody>
      </p:sp>
      <p:sp>
        <p:nvSpPr>
          <p:cNvPr id="4" name="Slide Number Placeholder 3"/>
          <p:cNvSpPr>
            <a:spLocks noGrp="1"/>
          </p:cNvSpPr>
          <p:nvPr>
            <p:ph type="sldNum" sz="quarter" idx="5"/>
          </p:nvPr>
        </p:nvSpPr>
        <p:spPr/>
        <p:txBody>
          <a:bodyPr/>
          <a:lstStyle/>
          <a:p>
            <a:fld id="{1E3BE0EE-0092-43B4-8DF4-F48F171C20EA}" type="slidenum">
              <a:rPr lang="en-US" smtClean="0"/>
              <a:t>14</a:t>
            </a:fld>
            <a:endParaRPr lang="en-US"/>
          </a:p>
        </p:txBody>
      </p:sp>
    </p:spTree>
    <p:extLst>
      <p:ext uri="{BB962C8B-B14F-4D97-AF65-F5344CB8AC3E}">
        <p14:creationId xmlns:p14="http://schemas.microsoft.com/office/powerpoint/2010/main" val="1294066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far, we’ve talked about how individuals and teams can reduce bias—but to truly move the needle, </a:t>
            </a:r>
            <a:r>
              <a:rPr lang="en-US" b="1" dirty="0"/>
              <a:t>organizations need to hardwire equity into the investigative process itself</a:t>
            </a:r>
            <a:r>
              <a:rPr lang="en-US" dirty="0"/>
              <a:t>. That means building systems that don’t rely on individuals always doing the right thing—it means making the right thing the default. Ultimately, unbiased investigations require </a:t>
            </a:r>
            <a:r>
              <a:rPr lang="en-US" b="1" dirty="0"/>
              <a:t>organizational commitment</a:t>
            </a:r>
            <a:r>
              <a:rPr lang="en-US" dirty="0"/>
              <a:t>. Institutions must hardwire equity into their policies, tools, and culture. When we consistently apply these practices, we don’t just respond better to harm—we reduce the chances of it happening again.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One key strategy is to </a:t>
            </a:r>
            <a:r>
              <a:rPr lang="en-US" b="1" dirty="0"/>
              <a:t>embed equity-focused frameworks into your investigation process</a:t>
            </a:r>
            <a:r>
              <a:rPr lang="en-US" dirty="0"/>
              <a:t>. A great example is the </a:t>
            </a:r>
            <a:r>
              <a:rPr lang="en-US" b="1" dirty="0"/>
              <a:t>ASHRM Equity of Care Assessment</a:t>
            </a:r>
            <a:r>
              <a:rPr lang="en-US" dirty="0"/>
              <a:t>, which provides a structured way to examine whether health disparities, access issues, or cultural factors played a role in the safety event. Integrating tools like this ensures that equity isn’t an afterthought—it becomes part of how we define quality and risk.</a:t>
            </a:r>
          </a:p>
          <a:p>
            <a:r>
              <a:rPr lang="en-US" dirty="0"/>
              <a:t>Another organizational support is </a:t>
            </a:r>
            <a:r>
              <a:rPr lang="en-US" b="1" dirty="0"/>
              <a:t>training investigators in trauma-informed and culturally responsive communication</a:t>
            </a:r>
            <a:r>
              <a:rPr lang="en-US" dirty="0"/>
              <a:t>. The way we approach interviews—especially with patients, families, or frontline staff—can either encourage honest disclosure or shut people down. Training helps investigators conduct interviews with empathy, awareness, and respect, particularly when engaging with individuals from historically marginalized communities.</a:t>
            </a:r>
          </a:p>
          <a:p>
            <a:endParaRPr lang="en-US" dirty="0"/>
          </a:p>
          <a:p>
            <a:r>
              <a:rPr lang="en-US" dirty="0"/>
              <a:t>Organizations should also </a:t>
            </a:r>
            <a:r>
              <a:rPr lang="en-US" b="1" dirty="0"/>
              <a:t>collect and analyze investigation data by demographics</a:t>
            </a:r>
            <a:r>
              <a:rPr lang="en-US" dirty="0"/>
              <a:t>—including race, gender identity, language, disability status, and more. This can reveal patterns of inequity in safety events, reporting behavior, or how investigations are resolved. For example, are certain patient populations more likely to experience harm? Are staff from certain roles or backgrounds less likely to be interviewed or believed? Without data, these patterns stay hidden.</a:t>
            </a:r>
          </a:p>
          <a:p>
            <a:endParaRPr lang="en-US" dirty="0"/>
          </a:p>
          <a:p>
            <a:r>
              <a:rPr lang="en-US" dirty="0"/>
              <a:t>Finally, there needs to be a </a:t>
            </a:r>
            <a:r>
              <a:rPr lang="en-US" b="1" dirty="0"/>
              <a:t>feedback loop</a:t>
            </a:r>
            <a:r>
              <a:rPr lang="en-US" dirty="0"/>
              <a:t>—a way for teams to learn from past investigations, especially where bias or blind spots were later identified. Normalizing this kind of learning is part of building a </a:t>
            </a:r>
            <a:r>
              <a:rPr lang="en-US" b="1" dirty="0"/>
              <a:t>just culture</a:t>
            </a:r>
            <a:r>
              <a:rPr lang="en-US" dirty="0"/>
              <a:t>, where the goal isn’t blame—it’s continuous improvement and fairness for all involved.</a:t>
            </a:r>
          </a:p>
          <a:p>
            <a:endParaRPr lang="en-US" dirty="0"/>
          </a:p>
          <a:p>
            <a:r>
              <a:rPr lang="en-US" dirty="0"/>
              <a:t>In short, creating a system that supports equity and objectivity means embedding the right tools, training, data tracking, and feedback mechanisms. When these are in place, our investigations become more than just reactive processes—they become vehicles for cultural change, safety improvement, and organizational accountability.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E3BE0EE-0092-43B4-8DF4-F48F171C20EA}" type="slidenum">
              <a:rPr lang="en-US" smtClean="0"/>
              <a:t>15</a:t>
            </a:fld>
            <a:endParaRPr lang="en-US"/>
          </a:p>
        </p:txBody>
      </p:sp>
    </p:spTree>
    <p:extLst>
      <p:ext uri="{BB962C8B-B14F-4D97-AF65-F5344CB8AC3E}">
        <p14:creationId xmlns:p14="http://schemas.microsoft.com/office/powerpoint/2010/main" val="3585415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Diversity is a strength, not a weakness </a:t>
            </a:r>
          </a:p>
          <a:p>
            <a:r>
              <a:rPr lang="en-US" dirty="0"/>
              <a:t>We are all minorities in one way or another – experience, age, race, religion, gender/gender identity) Having a diverse group reviewing incidents with different backgrounds, experiences, viewpoints </a:t>
            </a:r>
          </a:p>
          <a:p>
            <a:endParaRPr lang="en-US" dirty="0"/>
          </a:p>
          <a:p>
            <a:pPr>
              <a:buNone/>
            </a:pPr>
            <a:r>
              <a:rPr lang="en-US" b="1" dirty="0"/>
              <a:t>Broader Perspectives</a:t>
            </a:r>
            <a:r>
              <a:rPr lang="en-US" dirty="0"/>
              <a:t>: A diverse team brings together people with different backgrounds, experiences, and viewpoints. This helps in identifying root causes and solutions that might be overlooked by a more homogenous team.</a:t>
            </a:r>
          </a:p>
          <a:p>
            <a:pPr>
              <a:buNone/>
            </a:pPr>
            <a:endParaRPr lang="en-US" dirty="0"/>
          </a:p>
          <a:p>
            <a:pPr>
              <a:buNone/>
            </a:pPr>
            <a:r>
              <a:rPr lang="en-US" b="1" dirty="0"/>
              <a:t>Cultural Competence</a:t>
            </a:r>
            <a:r>
              <a:rPr lang="en-US" dirty="0"/>
              <a:t>: Healthcare events often involve patients and staff from various cultural and demographic groups. Inclusive teams are better equipped to understand cultural nuances, which can be crucial in investigating and resolving issues effectively.</a:t>
            </a:r>
          </a:p>
          <a:p>
            <a:pPr>
              <a:buNone/>
            </a:pPr>
            <a:endParaRPr lang="en-US" b="1" dirty="0"/>
          </a:p>
          <a:p>
            <a:pPr>
              <a:buNone/>
            </a:pPr>
            <a:r>
              <a:rPr lang="en-US" b="1" dirty="0"/>
              <a:t>Reducing Bias</a:t>
            </a:r>
            <a:r>
              <a:rPr lang="en-US" dirty="0"/>
              <a:t>: Diverse teams minimize the risk of unconscious biases affecting decision-making or investigations. This ensures fairness and accuracy when addressing incidents.</a:t>
            </a:r>
          </a:p>
          <a:p>
            <a:endParaRPr lang="en-US" dirty="0"/>
          </a:p>
        </p:txBody>
      </p:sp>
      <p:sp>
        <p:nvSpPr>
          <p:cNvPr id="4" name="Slide Number Placeholder 3"/>
          <p:cNvSpPr>
            <a:spLocks noGrp="1"/>
          </p:cNvSpPr>
          <p:nvPr>
            <p:ph type="sldNum" sz="quarter" idx="5"/>
          </p:nvPr>
        </p:nvSpPr>
        <p:spPr/>
        <p:txBody>
          <a:bodyPr/>
          <a:lstStyle/>
          <a:p>
            <a:fld id="{1E3BE0EE-0092-43B4-8DF4-F48F171C20EA}" type="slidenum">
              <a:rPr lang="en-US" smtClean="0"/>
              <a:t>17</a:t>
            </a:fld>
            <a:endParaRPr lang="en-US"/>
          </a:p>
        </p:txBody>
      </p:sp>
    </p:spTree>
    <p:extLst>
      <p:ext uri="{BB962C8B-B14F-4D97-AF65-F5344CB8AC3E}">
        <p14:creationId xmlns:p14="http://schemas.microsoft.com/office/powerpoint/2010/main" val="1759257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Enhanced Problem-Solving</a:t>
            </a:r>
            <a:r>
              <a:rPr lang="en-US" dirty="0"/>
              <a:t>: Inclusion fosters a sense of belonging among team members, encouraging them to share ideas openly. This leads to more innovative and effective solutions.</a:t>
            </a:r>
          </a:p>
          <a:p>
            <a:endParaRPr lang="en-US" b="1" dirty="0"/>
          </a:p>
          <a:p>
            <a:r>
              <a:rPr lang="en-US" b="1" dirty="0"/>
              <a:t>Trust and Accountability</a:t>
            </a:r>
            <a:r>
              <a:rPr lang="en-US" dirty="0"/>
              <a:t>: Patients and staff are more likely to trust and engage with investigation processes when they see representation and inclusion in the team handling them.</a:t>
            </a:r>
          </a:p>
          <a:p>
            <a:endParaRPr lang="en-US" dirty="0"/>
          </a:p>
          <a:p>
            <a:r>
              <a:rPr lang="en-US" dirty="0"/>
              <a:t>By integrating diversity and inclusion, healthcare organizations can create safer environments, foster equity, and improve outcomes for both patients and staff</a:t>
            </a:r>
          </a:p>
        </p:txBody>
      </p:sp>
      <p:sp>
        <p:nvSpPr>
          <p:cNvPr id="4" name="Slide Number Placeholder 3"/>
          <p:cNvSpPr>
            <a:spLocks noGrp="1"/>
          </p:cNvSpPr>
          <p:nvPr>
            <p:ph type="sldNum" sz="quarter" idx="5"/>
          </p:nvPr>
        </p:nvSpPr>
        <p:spPr/>
        <p:txBody>
          <a:bodyPr/>
          <a:lstStyle/>
          <a:p>
            <a:fld id="{1E3BE0EE-0092-43B4-8DF4-F48F171C20EA}" type="slidenum">
              <a:rPr lang="en-US" smtClean="0"/>
              <a:t>18</a:t>
            </a:fld>
            <a:endParaRPr lang="en-US"/>
          </a:p>
        </p:txBody>
      </p:sp>
    </p:spTree>
    <p:extLst>
      <p:ext uri="{BB962C8B-B14F-4D97-AF65-F5344CB8AC3E}">
        <p14:creationId xmlns:p14="http://schemas.microsoft.com/office/powerpoint/2010/main" val="1695074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A073-4DF7-18FF-8177-4E8EB88AB0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0C2690-E905-0646-2794-850BB6747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848576-904D-34FD-EF04-9ECCA2ABB1CA}"/>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5" name="Footer Placeholder 4">
            <a:extLst>
              <a:ext uri="{FF2B5EF4-FFF2-40B4-BE49-F238E27FC236}">
                <a16:creationId xmlns:a16="http://schemas.microsoft.com/office/drawing/2014/main" id="{B04F33FD-56AF-2047-ABA4-E4784A19C2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F6DE54-5F13-7646-70D6-D19DF89CFAA0}"/>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3835950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84AD0-32AD-2F94-04BD-1ABD859445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2B6394-5EB3-B377-E996-656DA5560F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21186B-C492-ED40-35C8-13C3ACB14211}"/>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5" name="Footer Placeholder 4">
            <a:extLst>
              <a:ext uri="{FF2B5EF4-FFF2-40B4-BE49-F238E27FC236}">
                <a16:creationId xmlns:a16="http://schemas.microsoft.com/office/drawing/2014/main" id="{F27BB06D-9703-7675-5E32-E8A76688C9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F83E14-1B41-ED7F-6818-EBB87BA1A99A}"/>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135226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24CC-1605-CC29-4F09-939BD6E1AA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3A329E-48A3-ED57-398C-2A031F183BC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932F10-22C3-B75C-602C-055A13DFE950}"/>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5" name="Footer Placeholder 4">
            <a:extLst>
              <a:ext uri="{FF2B5EF4-FFF2-40B4-BE49-F238E27FC236}">
                <a16:creationId xmlns:a16="http://schemas.microsoft.com/office/drawing/2014/main" id="{DD6C9B10-E738-281C-D599-B925FD527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F53895-295E-B850-A835-AF3D184A1DD5}"/>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201368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229A5-3BE7-A014-459A-66F129C4E9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AFD149-42CC-DED6-1B60-FF1C51375C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00D315-641D-562A-7A6F-72841E5AB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CBE81A-9046-70B5-1324-8C22148822CF}"/>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6" name="Footer Placeholder 5">
            <a:extLst>
              <a:ext uri="{FF2B5EF4-FFF2-40B4-BE49-F238E27FC236}">
                <a16:creationId xmlns:a16="http://schemas.microsoft.com/office/drawing/2014/main" id="{1671EE95-A002-BAA7-F4A5-37CB6A622D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17131-E34A-FAF6-091F-E35E343D223F}"/>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1948861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1D1AA-7118-B38F-9F45-1E4A53A8D4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78B56E-6AD2-D023-1744-1342168459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7135AA-1FBB-6B33-BC12-FBD38E1C57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078950-8B36-44FE-9C3B-790BE3D8D5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07FB58-DAE3-D8D3-E589-C9F25F856D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368DA9-A83F-55C4-5DDD-1944AE9B49B6}"/>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8" name="Footer Placeholder 7">
            <a:extLst>
              <a:ext uri="{FF2B5EF4-FFF2-40B4-BE49-F238E27FC236}">
                <a16:creationId xmlns:a16="http://schemas.microsoft.com/office/drawing/2014/main" id="{964E2217-810D-C1C0-1355-3E12C1DBDB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3E7820-C2B0-403F-3078-F93B118F6D75}"/>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6791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8AF9-C8A8-177E-8D61-2E9724268D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FABE72-FF69-0547-6B87-0CB0602807DC}"/>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4" name="Footer Placeholder 3">
            <a:extLst>
              <a:ext uri="{FF2B5EF4-FFF2-40B4-BE49-F238E27FC236}">
                <a16:creationId xmlns:a16="http://schemas.microsoft.com/office/drawing/2014/main" id="{2D5ECFBF-2716-2861-D090-E3FD0BC092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3A8CAC-4921-0754-11F9-DBA9467FE1AA}"/>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274172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BA3A57-5B63-F748-BCFC-A68556E18753}"/>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3" name="Footer Placeholder 2">
            <a:extLst>
              <a:ext uri="{FF2B5EF4-FFF2-40B4-BE49-F238E27FC236}">
                <a16:creationId xmlns:a16="http://schemas.microsoft.com/office/drawing/2014/main" id="{D52494B7-978A-0B43-02AA-08B6E198D8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5DB0D-1090-2AED-0F0A-EBBE41914370}"/>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3224700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5183-A671-A38F-C70B-42DD2B094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135BE7-A828-6BD5-C216-862D673C94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F834CD-2BBC-182C-461E-07D935148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C2F9B-6E6E-E1E9-5C0D-E38AB9805265}"/>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6" name="Footer Placeholder 5">
            <a:extLst>
              <a:ext uri="{FF2B5EF4-FFF2-40B4-BE49-F238E27FC236}">
                <a16:creationId xmlns:a16="http://schemas.microsoft.com/office/drawing/2014/main" id="{B3B9132C-82CC-5E37-88DD-826C53FE17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84C2A3-53FF-22F5-F55B-E2883069B43E}"/>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3502548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74135-9679-DC87-D688-A15F7C19D5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44C726-5C4F-9D33-4D91-0033BA0BA2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A8F1DB-EBD6-9496-A82B-4B291D400F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69FC70-00A5-8DF9-5991-16ECB8276AF3}"/>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6" name="Footer Placeholder 5">
            <a:extLst>
              <a:ext uri="{FF2B5EF4-FFF2-40B4-BE49-F238E27FC236}">
                <a16:creationId xmlns:a16="http://schemas.microsoft.com/office/drawing/2014/main" id="{9694FFC8-C4EB-F616-9DE5-A7EE90CEA6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9E504B-F302-B168-1B16-8C3452F3C9C1}"/>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3166995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F4FE9-95BC-1573-1178-6EE06A087D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44B76B-4801-984F-3AEF-5721696EBD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774BC0-AC7E-3C74-9A76-FA7FD89D20F4}"/>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5" name="Footer Placeholder 4">
            <a:extLst>
              <a:ext uri="{FF2B5EF4-FFF2-40B4-BE49-F238E27FC236}">
                <a16:creationId xmlns:a16="http://schemas.microsoft.com/office/drawing/2014/main" id="{24082255-017B-8EB0-76A8-9EB49CB07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8B889-B3C9-8863-D218-C3F5DB7515CD}"/>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32861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EB394E-78E0-564B-29B0-27D2B50604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53A082-C746-F385-BEC2-1FE8B4C796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3CA992-5F7B-7512-8E81-E1D81DD7C00D}"/>
              </a:ext>
            </a:extLst>
          </p:cNvPr>
          <p:cNvSpPr>
            <a:spLocks noGrp="1"/>
          </p:cNvSpPr>
          <p:nvPr>
            <p:ph type="dt" sz="half" idx="10"/>
          </p:nvPr>
        </p:nvSpPr>
        <p:spPr/>
        <p:txBody>
          <a:bodyPr/>
          <a:lstStyle/>
          <a:p>
            <a:fld id="{1CD21646-7082-4756-95EC-AEF55F7CCC79}" type="datetimeFigureOut">
              <a:rPr lang="en-US" smtClean="0"/>
              <a:t>3/31/2026</a:t>
            </a:fld>
            <a:endParaRPr lang="en-US"/>
          </a:p>
        </p:txBody>
      </p:sp>
      <p:sp>
        <p:nvSpPr>
          <p:cNvPr id="5" name="Footer Placeholder 4">
            <a:extLst>
              <a:ext uri="{FF2B5EF4-FFF2-40B4-BE49-F238E27FC236}">
                <a16:creationId xmlns:a16="http://schemas.microsoft.com/office/drawing/2014/main" id="{9ECB974F-2E8F-AAD7-EDE1-5053FBFB20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B1DA1-7E19-64B8-9191-50DE8D5CD1AB}"/>
              </a:ext>
            </a:extLst>
          </p:cNvPr>
          <p:cNvSpPr>
            <a:spLocks noGrp="1"/>
          </p:cNvSpPr>
          <p:nvPr>
            <p:ph type="sldNum" sz="quarter" idx="12"/>
          </p:nvPr>
        </p:nvSpPr>
        <p:spPr/>
        <p:txBody>
          <a:bodyPr/>
          <a:lstStyle/>
          <a:p>
            <a:fld id="{41507763-714F-4CD7-A7DB-B09327597702}" type="slidenum">
              <a:rPr lang="en-US" smtClean="0"/>
              <a:t>‹#›</a:t>
            </a:fld>
            <a:endParaRPr lang="en-US"/>
          </a:p>
        </p:txBody>
      </p:sp>
    </p:spTree>
    <p:extLst>
      <p:ext uri="{BB962C8B-B14F-4D97-AF65-F5344CB8AC3E}">
        <p14:creationId xmlns:p14="http://schemas.microsoft.com/office/powerpoint/2010/main" val="316796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259D00-5B4C-C0BC-878B-4FC40E0B25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C534CA-80B2-6301-90FC-23523F7FD7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4259CB-9147-2E74-3740-A681A4EAD8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D21646-7082-4756-95EC-AEF55F7CCC79}" type="datetimeFigureOut">
              <a:rPr lang="en-US" smtClean="0"/>
              <a:t>3/31/2026</a:t>
            </a:fld>
            <a:endParaRPr lang="en-US"/>
          </a:p>
        </p:txBody>
      </p:sp>
      <p:sp>
        <p:nvSpPr>
          <p:cNvPr id="5" name="Footer Placeholder 4">
            <a:extLst>
              <a:ext uri="{FF2B5EF4-FFF2-40B4-BE49-F238E27FC236}">
                <a16:creationId xmlns:a16="http://schemas.microsoft.com/office/drawing/2014/main" id="{1582B2E0-3FB4-6F24-0102-C0D577EF01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EB5EFC-D356-4873-5A3E-E9C7DCD1F7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507763-714F-4CD7-A7DB-B09327597702}" type="slidenum">
              <a:rPr lang="en-US" smtClean="0"/>
              <a:t>‹#›</a:t>
            </a:fld>
            <a:endParaRPr lang="en-US"/>
          </a:p>
        </p:txBody>
      </p:sp>
    </p:spTree>
    <p:extLst>
      <p:ext uri="{BB962C8B-B14F-4D97-AF65-F5344CB8AC3E}">
        <p14:creationId xmlns:p14="http://schemas.microsoft.com/office/powerpoint/2010/main" val="2509259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4.jpe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ashrm.org/ashrm-diversity-white-paper" TargetMode="External"/><Relationship Id="rId2" Type="http://schemas.openxmlformats.org/officeDocument/2006/relationships/hyperlink" Target="https://www.ashrm.org/white-paper-recognizing-and-managing-bias-digital-health" TargetMode="External"/><Relationship Id="rId1" Type="http://schemas.openxmlformats.org/officeDocument/2006/relationships/slideLayout" Target="../slideLayouts/slideLayout2.xml"/><Relationship Id="rId4" Type="http://schemas.openxmlformats.org/officeDocument/2006/relationships/hyperlink" Target="https://www.ashrm.org/inpatient-implicit-bia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63477B-CDC8-E774-BE4D-A922EBAD4B6B}"/>
              </a:ext>
            </a:extLst>
          </p:cNvPr>
          <p:cNvSpPr>
            <a:spLocks noGrp="1"/>
          </p:cNvSpPr>
          <p:nvPr>
            <p:ph type="ctrTitle"/>
          </p:nvPr>
        </p:nvSpPr>
        <p:spPr>
          <a:xfrm>
            <a:off x="4654296" y="329184"/>
            <a:ext cx="6894576" cy="1783080"/>
          </a:xfrm>
        </p:spPr>
        <p:txBody>
          <a:bodyPr vert="horz" lIns="91440" tIns="45720" rIns="91440" bIns="45720" rtlCol="0" anchor="b">
            <a:normAutofit/>
          </a:bodyPr>
          <a:lstStyle/>
          <a:p>
            <a:pPr algn="l"/>
            <a:r>
              <a:rPr lang="en-US" sz="5400" dirty="0">
                <a:effectLst/>
              </a:rPr>
              <a:t>Countering Implicit Bias in Risk </a:t>
            </a:r>
            <a:r>
              <a:rPr lang="en-US" sz="5400" dirty="0"/>
              <a:t>I</a:t>
            </a:r>
            <a:r>
              <a:rPr lang="en-US" sz="5400" dirty="0">
                <a:effectLst/>
              </a:rPr>
              <a:t>nvestigations</a:t>
            </a:r>
            <a:endParaRPr lang="en-US" sz="5400" dirty="0"/>
          </a:p>
        </p:txBody>
      </p:sp>
      <p:pic>
        <p:nvPicPr>
          <p:cNvPr id="5" name="Picture 4" descr="A digital balance scale using circles">
            <a:extLst>
              <a:ext uri="{FF2B5EF4-FFF2-40B4-BE49-F238E27FC236}">
                <a16:creationId xmlns:a16="http://schemas.microsoft.com/office/drawing/2014/main" id="{8E9C9945-3259-9164-D2B5-6A4984FE107D}"/>
              </a:ext>
            </a:extLst>
          </p:cNvPr>
          <p:cNvPicPr>
            <a:picLocks noChangeAspect="1"/>
          </p:cNvPicPr>
          <p:nvPr/>
        </p:nvPicPr>
        <p:blipFill>
          <a:blip r:embed="rId3"/>
          <a:srcRect l="33434" r="30816"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1"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D729C38-EA9A-3136-9CFC-DA3D1E87B898}"/>
              </a:ext>
            </a:extLst>
          </p:cNvPr>
          <p:cNvSpPr>
            <a:spLocks noGrp="1"/>
          </p:cNvSpPr>
          <p:nvPr>
            <p:ph type="subTitle" idx="1"/>
          </p:nvPr>
        </p:nvSpPr>
        <p:spPr>
          <a:xfrm>
            <a:off x="4654296" y="4134494"/>
            <a:ext cx="6894576" cy="2055994"/>
          </a:xfrm>
        </p:spPr>
        <p:txBody>
          <a:bodyPr vert="horz" lIns="91440" tIns="45720" rIns="91440" bIns="45720" rtlCol="0">
            <a:normAutofit/>
          </a:bodyPr>
          <a:lstStyle/>
          <a:p>
            <a:pPr algn="l" fontAlgn="base"/>
            <a:r>
              <a:rPr lang="en-US" sz="2000" b="1" i="0" dirty="0">
                <a:effectLst/>
              </a:rPr>
              <a:t>Anne </a:t>
            </a:r>
            <a:r>
              <a:rPr lang="en-US" sz="2000" b="1" i="0" dirty="0" err="1">
                <a:effectLst/>
              </a:rPr>
              <a:t>Huben</a:t>
            </a:r>
            <a:r>
              <a:rPr lang="en-US" sz="2000" b="1" i="0" dirty="0">
                <a:effectLst/>
              </a:rPr>
              <a:t>-Kearney</a:t>
            </a:r>
            <a:r>
              <a:rPr lang="en-US" sz="2000" b="0" i="0" dirty="0">
                <a:effectLst/>
              </a:rPr>
              <a:t> </a:t>
            </a:r>
            <a:r>
              <a:rPr lang="en-US" sz="1600" b="0" i="0" dirty="0">
                <a:effectLst/>
              </a:rPr>
              <a:t>BSN, MPA, DFASHRM, CPHQ, CPHRM, CPPS</a:t>
            </a:r>
          </a:p>
          <a:p>
            <a:pPr algn="l" fontAlgn="base"/>
            <a:r>
              <a:rPr lang="en-US" sz="2000" b="0" i="0" dirty="0">
                <a:effectLst/>
              </a:rPr>
              <a:t>Risk and Patient Safety Consultant </a:t>
            </a:r>
          </a:p>
          <a:p>
            <a:pPr algn="l"/>
            <a:endParaRPr lang="en-US" sz="2000" dirty="0"/>
          </a:p>
          <a:p>
            <a:pPr algn="l"/>
            <a:r>
              <a:rPr lang="en-US" sz="2000" b="1" dirty="0"/>
              <a:t>Josh Hyatt </a:t>
            </a:r>
            <a:r>
              <a:rPr lang="en-US" sz="1600" dirty="0"/>
              <a:t>DHS, MBE, MHL, DFASHRM, CPHRM, CPPS, HEC-C</a:t>
            </a:r>
          </a:p>
          <a:p>
            <a:pPr algn="l"/>
            <a:r>
              <a:rPr lang="en-US" sz="2000" dirty="0"/>
              <a:t>Principal Consultant, Hyatt Healthcare</a:t>
            </a:r>
          </a:p>
          <a:p>
            <a:pPr algn="l"/>
            <a:endParaRPr lang="en-US" sz="2000" dirty="0"/>
          </a:p>
        </p:txBody>
      </p:sp>
    </p:spTree>
    <p:extLst>
      <p:ext uri="{BB962C8B-B14F-4D97-AF65-F5344CB8AC3E}">
        <p14:creationId xmlns:p14="http://schemas.microsoft.com/office/powerpoint/2010/main" val="1009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5CBC36-CB84-54FC-8F42-4B9FBE23163F}"/>
              </a:ext>
            </a:extLst>
          </p:cNvPr>
          <p:cNvSpPr>
            <a:spLocks noGrp="1"/>
          </p:cNvSpPr>
          <p:nvPr>
            <p:ph type="title"/>
          </p:nvPr>
        </p:nvSpPr>
        <p:spPr>
          <a:xfrm>
            <a:off x="6094105" y="802955"/>
            <a:ext cx="4977976" cy="1454051"/>
          </a:xfrm>
        </p:spPr>
        <p:txBody>
          <a:bodyPr>
            <a:normAutofit/>
          </a:bodyPr>
          <a:lstStyle/>
          <a:p>
            <a:r>
              <a:rPr lang="en-US" sz="3600" dirty="0">
                <a:solidFill>
                  <a:schemeClr val="tx2"/>
                </a:solidFill>
              </a:rPr>
              <a:t>Legal Disclaimer</a:t>
            </a:r>
          </a:p>
        </p:txBody>
      </p:sp>
      <p:pic>
        <p:nvPicPr>
          <p:cNvPr id="7" name="Graphic 6" descr="Blog">
            <a:extLst>
              <a:ext uri="{FF2B5EF4-FFF2-40B4-BE49-F238E27FC236}">
                <a16:creationId xmlns:a16="http://schemas.microsoft.com/office/drawing/2014/main" id="{092CF1C7-81AD-7A82-4DEA-CDC56C214E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EA1A2274-B8C0-379E-4165-041F8EDC9F40}"/>
              </a:ext>
            </a:extLst>
          </p:cNvPr>
          <p:cNvSpPr>
            <a:spLocks noGrp="1"/>
          </p:cNvSpPr>
          <p:nvPr>
            <p:ph idx="1"/>
          </p:nvPr>
        </p:nvSpPr>
        <p:spPr>
          <a:xfrm>
            <a:off x="6090574" y="2421682"/>
            <a:ext cx="4977578" cy="3639289"/>
          </a:xfrm>
        </p:spPr>
        <p:txBody>
          <a:bodyPr anchor="ctr">
            <a:normAutofit/>
          </a:bodyPr>
          <a:lstStyle/>
          <a:p>
            <a:pPr marL="0" indent="0">
              <a:buNone/>
            </a:pPr>
            <a:r>
              <a:rPr lang="en-US" sz="1500">
                <a:solidFill>
                  <a:schemeClr val="tx2"/>
                </a:solidFill>
                <a:ea typeface="Proxima Nova Rg"/>
                <a:cs typeface="Proxima Nova Rg"/>
                <a:sym typeface="Proxima Nova"/>
              </a:rPr>
              <a:t>The information contained in this webinar is provided for informational purposes only and should not be construed as legal advice on any subject matter.</a:t>
            </a:r>
          </a:p>
          <a:p>
            <a:pPr marL="0" indent="0">
              <a:buNone/>
            </a:pPr>
            <a:r>
              <a:rPr lang="en-US" sz="1500">
                <a:solidFill>
                  <a:schemeClr val="tx2"/>
                </a:solidFill>
                <a:ea typeface="Proxima Nova Rg"/>
                <a:cs typeface="Proxima Nova Rg"/>
                <a:sym typeface="Proxima Nova"/>
              </a:rPr>
              <a:t>You should not act or refrain from acting based on any content included in this webinar without seeking legal or other professional advice. </a:t>
            </a:r>
          </a:p>
          <a:p>
            <a:pPr marL="0" indent="0">
              <a:buNone/>
            </a:pPr>
            <a:r>
              <a:rPr lang="en-US" sz="1500">
                <a:solidFill>
                  <a:schemeClr val="tx2"/>
                </a:solidFill>
                <a:ea typeface="Proxima Nova Rg"/>
                <a:cs typeface="Proxima Nova Rg"/>
                <a:sym typeface="Proxima Nova"/>
              </a:rPr>
              <a:t>The contents of the webinar contain general information and may not reflect current legal developments or address your situation. We disclaim all liability for actions you take or fail to take based on what is presented on this webinar.</a:t>
            </a:r>
          </a:p>
          <a:p>
            <a:pPr marL="0" indent="0" defTabSz="554492">
              <a:spcBef>
                <a:spcPts val="667"/>
              </a:spcBef>
              <a:buNone/>
            </a:pPr>
            <a:r>
              <a:rPr lang="en-US" sz="1500">
                <a:solidFill>
                  <a:schemeClr val="tx2"/>
                </a:solidFill>
                <a:ea typeface="Proxima Nova Rg"/>
                <a:cs typeface="Proxima Nova Rg"/>
                <a:sym typeface="Proxima Nova"/>
              </a:rPr>
              <a:t>In general, it's probably a good idea to not take legal advice solely from webinars. </a:t>
            </a:r>
          </a:p>
          <a:p>
            <a:pPr marL="0" indent="0" defTabSz="554492">
              <a:spcBef>
                <a:spcPts val="667"/>
              </a:spcBef>
              <a:spcAft>
                <a:spcPts val="667"/>
              </a:spcAft>
              <a:buNone/>
            </a:pPr>
            <a:r>
              <a:rPr lang="en-US" sz="1500">
                <a:solidFill>
                  <a:schemeClr val="tx2"/>
                </a:solidFill>
                <a:ea typeface="Proxima Nova Rg"/>
                <a:cs typeface="Proxima Nova Rg"/>
                <a:sym typeface="Proxima Nova"/>
              </a:rPr>
              <a:t>We do hope this conversation will spur ideas and questions that you can return to your legal team with. </a:t>
            </a:r>
          </a:p>
          <a:p>
            <a:pPr marL="0" indent="0">
              <a:buNone/>
            </a:pPr>
            <a:endParaRPr lang="en-US" sz="150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747574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FE170-4E5B-1EF4-4177-88DA351882E6}"/>
              </a:ext>
            </a:extLst>
          </p:cNvPr>
          <p:cNvSpPr>
            <a:spLocks noGrp="1"/>
          </p:cNvSpPr>
          <p:nvPr>
            <p:ph type="title"/>
          </p:nvPr>
        </p:nvSpPr>
        <p:spPr/>
        <p:txBody>
          <a:bodyPr/>
          <a:lstStyle/>
          <a:p>
            <a:r>
              <a:rPr lang="en-US"/>
              <a:t>Objectives</a:t>
            </a:r>
            <a:endParaRPr lang="en-US" dirty="0"/>
          </a:p>
        </p:txBody>
      </p:sp>
      <p:graphicFrame>
        <p:nvGraphicFramePr>
          <p:cNvPr id="11" name="Content Placeholder 2">
            <a:extLst>
              <a:ext uri="{FF2B5EF4-FFF2-40B4-BE49-F238E27FC236}">
                <a16:creationId xmlns:a16="http://schemas.microsoft.com/office/drawing/2014/main" id="{9145557E-F5FB-0755-16E7-31E43C60F24D}"/>
              </a:ext>
            </a:extLst>
          </p:cNvPr>
          <p:cNvGraphicFramePr>
            <a:graphicFrameLocks noGrp="1"/>
          </p:cNvGraphicFramePr>
          <p:nvPr>
            <p:ph idx="1"/>
            <p:extLst>
              <p:ext uri="{D42A27DB-BD31-4B8C-83A1-F6EECF244321}">
                <p14:modId xmlns:p14="http://schemas.microsoft.com/office/powerpoint/2010/main" val="9030620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4537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4D3D03-F73B-A039-76FD-BAE1D3C88AED}"/>
              </a:ext>
            </a:extLst>
          </p:cNvPr>
          <p:cNvSpPr>
            <a:spLocks noGrp="1"/>
          </p:cNvSpPr>
          <p:nvPr>
            <p:ph type="title"/>
          </p:nvPr>
        </p:nvSpPr>
        <p:spPr>
          <a:xfrm>
            <a:off x="6090176" y="539065"/>
            <a:ext cx="4977976" cy="1454051"/>
          </a:xfrm>
        </p:spPr>
        <p:txBody>
          <a:bodyPr>
            <a:normAutofit/>
          </a:bodyPr>
          <a:lstStyle/>
          <a:p>
            <a:r>
              <a:rPr lang="en-US" sz="3600" i="1" dirty="0">
                <a:solidFill>
                  <a:schemeClr val="tx2"/>
                </a:solidFill>
              </a:rPr>
              <a:t>What Is Bias?</a:t>
            </a:r>
            <a:br>
              <a:rPr lang="en-US" sz="3600" dirty="0">
                <a:solidFill>
                  <a:schemeClr val="tx2"/>
                </a:solidFill>
              </a:rPr>
            </a:br>
            <a:endParaRPr lang="en-US" sz="3600" dirty="0">
              <a:solidFill>
                <a:schemeClr val="tx2"/>
              </a:solidFill>
            </a:endParaRPr>
          </a:p>
        </p:txBody>
      </p:sp>
      <p:pic>
        <p:nvPicPr>
          <p:cNvPr id="7" name="Graphic 6" descr="Family">
            <a:extLst>
              <a:ext uri="{FF2B5EF4-FFF2-40B4-BE49-F238E27FC236}">
                <a16:creationId xmlns:a16="http://schemas.microsoft.com/office/drawing/2014/main" id="{5AAEA939-81DB-23EB-0A0C-EA3D261AA5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0F2561AD-EAE8-C447-0AFB-1F79BBEA4A15}"/>
              </a:ext>
            </a:extLst>
          </p:cNvPr>
          <p:cNvSpPr>
            <a:spLocks noGrp="1"/>
          </p:cNvSpPr>
          <p:nvPr>
            <p:ph idx="1"/>
          </p:nvPr>
        </p:nvSpPr>
        <p:spPr>
          <a:xfrm>
            <a:off x="6090574" y="1635369"/>
            <a:ext cx="4977578" cy="4853353"/>
          </a:xfrm>
        </p:spPr>
        <p:txBody>
          <a:bodyPr anchor="ctr">
            <a:normAutofit lnSpcReduction="10000"/>
          </a:bodyPr>
          <a:lstStyle/>
          <a:p>
            <a:pPr marL="742950" lvl="1" indent="-285750">
              <a:buFont typeface="Arial" panose="020B0604020202020204" pitchFamily="34" charset="0"/>
              <a:buChar char="•"/>
            </a:pPr>
            <a:r>
              <a:rPr lang="en-US" dirty="0">
                <a:solidFill>
                  <a:schemeClr val="tx2"/>
                </a:solidFill>
              </a:rPr>
              <a:t>A tendency or inclination that affects impartial judgment</a:t>
            </a:r>
          </a:p>
          <a:p>
            <a:pPr marL="457200" lvl="1" indent="0">
              <a:buNone/>
            </a:pPr>
            <a:endParaRPr lang="en-US" dirty="0">
              <a:solidFill>
                <a:schemeClr val="tx2"/>
              </a:solidFill>
            </a:endParaRPr>
          </a:p>
          <a:p>
            <a:pPr marL="1143000" lvl="2" indent="-228600">
              <a:buFont typeface="Arial" panose="020B0604020202020204" pitchFamily="34" charset="0"/>
              <a:buChar char="•"/>
            </a:pPr>
            <a:r>
              <a:rPr lang="en-US" sz="2400" b="1" dirty="0">
                <a:solidFill>
                  <a:schemeClr val="tx2"/>
                </a:solidFill>
              </a:rPr>
              <a:t>Implicit bias</a:t>
            </a:r>
            <a:r>
              <a:rPr lang="en-US" sz="2400" dirty="0">
                <a:solidFill>
                  <a:schemeClr val="tx2"/>
                </a:solidFill>
              </a:rPr>
              <a:t>: unconscious attitudes/stereotypes that influence decisions </a:t>
            </a:r>
            <a:r>
              <a:rPr lang="en-US" sz="2400" dirty="0" err="1">
                <a:solidFill>
                  <a:schemeClr val="tx2"/>
                </a:solidFill>
              </a:rPr>
              <a:t>unknowingl</a:t>
            </a:r>
            <a:endParaRPr lang="en-US" sz="2400" dirty="0">
              <a:solidFill>
                <a:schemeClr val="tx2"/>
              </a:solidFill>
            </a:endParaRPr>
          </a:p>
          <a:p>
            <a:pPr marL="1143000" lvl="2" indent="-228600">
              <a:buFont typeface="Arial" panose="020B0604020202020204" pitchFamily="34" charset="0"/>
              <a:buChar char="•"/>
            </a:pPr>
            <a:r>
              <a:rPr lang="en-US" sz="2400" b="1" dirty="0">
                <a:solidFill>
                  <a:schemeClr val="tx2"/>
                </a:solidFill>
              </a:rPr>
              <a:t>Explicit bias</a:t>
            </a:r>
            <a:r>
              <a:rPr lang="en-US" sz="2400" dirty="0">
                <a:solidFill>
                  <a:schemeClr val="tx2"/>
                </a:solidFill>
              </a:rPr>
              <a:t>: conscious beliefs or attitudes toward a group or individual</a:t>
            </a:r>
          </a:p>
          <a:p>
            <a:pPr marL="742950" lvl="1" indent="-285750">
              <a:buFont typeface="Arial" panose="020B0604020202020204" pitchFamily="34" charset="0"/>
              <a:buChar char="•"/>
            </a:pPr>
            <a:endParaRPr lang="en-US" dirty="0">
              <a:solidFill>
                <a:schemeClr val="tx2"/>
              </a:solidFill>
            </a:endParaRPr>
          </a:p>
          <a:p>
            <a:pPr marL="742950" lvl="1" indent="-285750">
              <a:buFont typeface="Arial" panose="020B0604020202020204" pitchFamily="34" charset="0"/>
              <a:buChar char="•"/>
            </a:pPr>
            <a:r>
              <a:rPr lang="en-US" dirty="0">
                <a:solidFill>
                  <a:schemeClr val="tx2"/>
                </a:solidFill>
              </a:rPr>
              <a:t>Both types can influence patient care, teamwork, and decision-making</a:t>
            </a:r>
          </a:p>
          <a:p>
            <a:endParaRPr lang="en-US"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91344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36ED53-F392-F93A-E637-AAE259AA1E91}"/>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altLang="en-US" sz="4100" i="1" kern="1200">
                <a:solidFill>
                  <a:schemeClr val="tx1"/>
                </a:solidFill>
                <a:latin typeface="+mj-lt"/>
                <a:ea typeface="+mj-ea"/>
                <a:cs typeface="+mj-cs"/>
              </a:rPr>
              <a:t>Implicit vs. Explicit Bias</a:t>
            </a:r>
            <a:br>
              <a:rPr lang="en-US" altLang="en-US" sz="4100" kern="1200">
                <a:solidFill>
                  <a:schemeClr val="tx1"/>
                </a:solidFill>
                <a:latin typeface="+mj-lt"/>
                <a:ea typeface="+mj-ea"/>
                <a:cs typeface="+mj-cs"/>
              </a:rPr>
            </a:br>
            <a:endParaRPr lang="en-US" sz="4100" kern="120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797FC58A-1B00-B28D-75B9-AB149823D557}"/>
              </a:ext>
            </a:extLst>
          </p:cNvPr>
          <p:cNvGraphicFramePr>
            <a:graphicFrameLocks noGrp="1"/>
          </p:cNvGraphicFramePr>
          <p:nvPr>
            <p:ph idx="1"/>
            <p:extLst>
              <p:ext uri="{D42A27DB-BD31-4B8C-83A1-F6EECF244321}">
                <p14:modId xmlns:p14="http://schemas.microsoft.com/office/powerpoint/2010/main" val="531707309"/>
              </p:ext>
            </p:extLst>
          </p:nvPr>
        </p:nvGraphicFramePr>
        <p:xfrm>
          <a:off x="1937237" y="2389218"/>
          <a:ext cx="8317524" cy="3917923"/>
        </p:xfrm>
        <a:graphic>
          <a:graphicData uri="http://schemas.openxmlformats.org/drawingml/2006/table">
            <a:tbl>
              <a:tblPr>
                <a:noFill/>
              </a:tblPr>
              <a:tblGrid>
                <a:gridCol w="4132385">
                  <a:extLst>
                    <a:ext uri="{9D8B030D-6E8A-4147-A177-3AD203B41FA5}">
                      <a16:colId xmlns:a16="http://schemas.microsoft.com/office/drawing/2014/main" val="318042147"/>
                    </a:ext>
                  </a:extLst>
                </a:gridCol>
                <a:gridCol w="4185139">
                  <a:extLst>
                    <a:ext uri="{9D8B030D-6E8A-4147-A177-3AD203B41FA5}">
                      <a16:colId xmlns:a16="http://schemas.microsoft.com/office/drawing/2014/main" val="2315299212"/>
                    </a:ext>
                  </a:extLst>
                </a:gridCol>
              </a:tblGrid>
              <a:tr h="658761">
                <a:tc>
                  <a:txBody>
                    <a:bodyPr/>
                    <a:lstStyle/>
                    <a:p>
                      <a:r>
                        <a:rPr lang="en-US" sz="2400" b="1" dirty="0">
                          <a:solidFill>
                            <a:schemeClr val="tx1">
                              <a:lumMod val="75000"/>
                              <a:lumOff val="25000"/>
                            </a:schemeClr>
                          </a:solidFill>
                        </a:rPr>
                        <a:t>Implicit Bias</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tc>
                  <a:txBody>
                    <a:bodyPr/>
                    <a:lstStyle/>
                    <a:p>
                      <a:r>
                        <a:rPr lang="en-US" sz="2400" b="1" dirty="0">
                          <a:solidFill>
                            <a:schemeClr val="tx1">
                              <a:lumMod val="75000"/>
                              <a:lumOff val="25000"/>
                            </a:schemeClr>
                          </a:solidFill>
                        </a:rPr>
                        <a:t>Explicit Bias</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extLst>
                  <a:ext uri="{0D108BD9-81ED-4DB2-BD59-A6C34878D82A}">
                    <a16:rowId xmlns:a16="http://schemas.microsoft.com/office/drawing/2014/main" val="194204639"/>
                  </a:ext>
                </a:extLst>
              </a:tr>
              <a:tr h="658761">
                <a:tc>
                  <a:txBody>
                    <a:bodyPr/>
                    <a:lstStyle/>
                    <a:p>
                      <a:r>
                        <a:rPr lang="en-US" sz="2400" dirty="0">
                          <a:solidFill>
                            <a:schemeClr val="tx1">
                              <a:lumMod val="75000"/>
                              <a:lumOff val="25000"/>
                            </a:schemeClr>
                          </a:solidFill>
                        </a:rPr>
                        <a:t>Unconscious</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tc>
                  <a:txBody>
                    <a:bodyPr/>
                    <a:lstStyle/>
                    <a:p>
                      <a:r>
                        <a:rPr lang="en-US" sz="2400" dirty="0">
                          <a:solidFill>
                            <a:schemeClr val="tx1">
                              <a:lumMod val="75000"/>
                              <a:lumOff val="25000"/>
                            </a:schemeClr>
                          </a:solidFill>
                        </a:rPr>
                        <a:t>Conscious</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extLst>
                  <a:ext uri="{0D108BD9-81ED-4DB2-BD59-A6C34878D82A}">
                    <a16:rowId xmlns:a16="http://schemas.microsoft.com/office/drawing/2014/main" val="2874661348"/>
                  </a:ext>
                </a:extLst>
              </a:tr>
              <a:tr h="658761">
                <a:tc>
                  <a:txBody>
                    <a:bodyPr/>
                    <a:lstStyle/>
                    <a:p>
                      <a:r>
                        <a:rPr lang="en-US" sz="2400" dirty="0">
                          <a:solidFill>
                            <a:schemeClr val="tx1">
                              <a:lumMod val="75000"/>
                              <a:lumOff val="25000"/>
                            </a:schemeClr>
                          </a:solidFill>
                        </a:rPr>
                        <a:t>Involuntary</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tc>
                  <a:txBody>
                    <a:bodyPr/>
                    <a:lstStyle/>
                    <a:p>
                      <a:r>
                        <a:rPr lang="en-US" sz="2400" dirty="0">
                          <a:solidFill>
                            <a:schemeClr val="tx1">
                              <a:lumMod val="75000"/>
                              <a:lumOff val="25000"/>
                            </a:schemeClr>
                          </a:solidFill>
                        </a:rPr>
                        <a:t>Voluntary</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extLst>
                  <a:ext uri="{0D108BD9-81ED-4DB2-BD59-A6C34878D82A}">
                    <a16:rowId xmlns:a16="http://schemas.microsoft.com/office/drawing/2014/main" val="321770122"/>
                  </a:ext>
                </a:extLst>
              </a:tr>
              <a:tr h="658761">
                <a:tc>
                  <a:txBody>
                    <a:bodyPr/>
                    <a:lstStyle/>
                    <a:p>
                      <a:r>
                        <a:rPr lang="en-US" sz="2400">
                          <a:solidFill>
                            <a:schemeClr val="tx1">
                              <a:lumMod val="75000"/>
                              <a:lumOff val="25000"/>
                            </a:schemeClr>
                          </a:solidFill>
                        </a:rPr>
                        <a:t>Can conflict with stated values</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tc>
                  <a:txBody>
                    <a:bodyPr/>
                    <a:lstStyle/>
                    <a:p>
                      <a:r>
                        <a:rPr lang="en-US" sz="2400" dirty="0">
                          <a:solidFill>
                            <a:schemeClr val="tx1">
                              <a:lumMod val="75000"/>
                              <a:lumOff val="25000"/>
                            </a:schemeClr>
                          </a:solidFill>
                        </a:rPr>
                        <a:t>Aligns with beliefs</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extLst>
                  <a:ext uri="{0D108BD9-81ED-4DB2-BD59-A6C34878D82A}">
                    <a16:rowId xmlns:a16="http://schemas.microsoft.com/office/drawing/2014/main" val="3650807608"/>
                  </a:ext>
                </a:extLst>
              </a:tr>
              <a:tr h="946969">
                <a:tc>
                  <a:txBody>
                    <a:bodyPr/>
                    <a:lstStyle/>
                    <a:p>
                      <a:r>
                        <a:rPr lang="en-US" sz="2400" dirty="0">
                          <a:solidFill>
                            <a:schemeClr val="tx1">
                              <a:lumMod val="75000"/>
                              <a:lumOff val="25000"/>
                            </a:schemeClr>
                          </a:solidFill>
                        </a:rPr>
                        <a:t>Measured through indirect tests (e.g., IAT)</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tc>
                  <a:txBody>
                    <a:bodyPr/>
                    <a:lstStyle/>
                    <a:p>
                      <a:r>
                        <a:rPr lang="en-US" sz="2400" dirty="0">
                          <a:solidFill>
                            <a:schemeClr val="tx1">
                              <a:lumMod val="75000"/>
                              <a:lumOff val="25000"/>
                            </a:schemeClr>
                          </a:solidFill>
                        </a:rPr>
                        <a:t>Expressed verbally or behaviorally</a:t>
                      </a:r>
                    </a:p>
                  </a:txBody>
                  <a:tcPr marL="230097" marR="119650" marT="119650" marB="119650" anchor="ctr">
                    <a:lnL w="12700" cmpd="sng">
                      <a:noFill/>
                      <a:prstDash val="solid"/>
                    </a:lnL>
                    <a:lnR w="12700" cmpd="sng">
                      <a:noFill/>
                      <a:prstDash val="solid"/>
                    </a:lnR>
                    <a:lnT w="12700" cmpd="sng">
                      <a:noFill/>
                      <a:prstDash val="solid"/>
                    </a:lnT>
                    <a:lnB w="12700" cmpd="sng">
                      <a:noFill/>
                      <a:prstDash val="solid"/>
                    </a:lnB>
                    <a:solidFill>
                      <a:srgbClr val="B4BCBE">
                        <a:alpha val="34902"/>
                      </a:srgbClr>
                    </a:solidFill>
                  </a:tcPr>
                </a:tc>
                <a:extLst>
                  <a:ext uri="{0D108BD9-81ED-4DB2-BD59-A6C34878D82A}">
                    <a16:rowId xmlns:a16="http://schemas.microsoft.com/office/drawing/2014/main" val="3118544265"/>
                  </a:ext>
                </a:extLst>
              </a:tr>
            </a:tbl>
          </a:graphicData>
        </a:graphic>
      </p:graphicFrame>
    </p:spTree>
    <p:extLst>
      <p:ext uri="{BB962C8B-B14F-4D97-AF65-F5344CB8AC3E}">
        <p14:creationId xmlns:p14="http://schemas.microsoft.com/office/powerpoint/2010/main" val="2728595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4C817-CB36-3299-9D6D-73ACE505B78F}"/>
              </a:ext>
            </a:extLst>
          </p:cNvPr>
          <p:cNvSpPr>
            <a:spLocks noGrp="1"/>
          </p:cNvSpPr>
          <p:nvPr>
            <p:ph type="title"/>
          </p:nvPr>
        </p:nvSpPr>
        <p:spPr>
          <a:xfrm>
            <a:off x="481011" y="327025"/>
            <a:ext cx="5324477" cy="1630363"/>
          </a:xfrm>
        </p:spPr>
        <p:txBody>
          <a:bodyPr anchor="b">
            <a:normAutofit/>
          </a:bodyPr>
          <a:lstStyle/>
          <a:p>
            <a:r>
              <a:rPr lang="en-US" altLang="en-US" sz="3600" i="1">
                <a:latin typeface="Arial" panose="020B0604020202020204" pitchFamily="34" charset="0"/>
              </a:rPr>
              <a:t>Bias as a Risk to Healthcare Organizations</a:t>
            </a:r>
            <a:endParaRPr lang="en-US" sz="3600"/>
          </a:p>
        </p:txBody>
      </p:sp>
      <p:pic>
        <p:nvPicPr>
          <p:cNvPr id="14" name="Picture 13">
            <a:extLst>
              <a:ext uri="{FF2B5EF4-FFF2-40B4-BE49-F238E27FC236}">
                <a16:creationId xmlns:a16="http://schemas.microsoft.com/office/drawing/2014/main" id="{AB6F3A62-F881-7A66-5163-4506D051F2DB}"/>
              </a:ext>
            </a:extLst>
          </p:cNvPr>
          <p:cNvPicPr>
            <a:picLocks noChangeAspect="1"/>
          </p:cNvPicPr>
          <p:nvPr/>
        </p:nvPicPr>
        <p:blipFill>
          <a:blip r:embed="rId3"/>
          <a:srcRect l="20578" r="18812" b="-2"/>
          <a:stretch/>
        </p:blipFill>
        <p:spPr>
          <a:xfrm>
            <a:off x="6096000" y="0"/>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graphicFrame>
        <p:nvGraphicFramePr>
          <p:cNvPr id="6" name="Rectangle 1">
            <a:extLst>
              <a:ext uri="{FF2B5EF4-FFF2-40B4-BE49-F238E27FC236}">
                <a16:creationId xmlns:a16="http://schemas.microsoft.com/office/drawing/2014/main" id="{102F09A1-8CA4-6958-79D4-2A2A0BED6B54}"/>
              </a:ext>
            </a:extLst>
          </p:cNvPr>
          <p:cNvGraphicFramePr>
            <a:graphicFrameLocks noGrp="1"/>
          </p:cNvGraphicFramePr>
          <p:nvPr>
            <p:ph idx="1"/>
            <p:extLst>
              <p:ext uri="{D42A27DB-BD31-4B8C-83A1-F6EECF244321}">
                <p14:modId xmlns:p14="http://schemas.microsoft.com/office/powerpoint/2010/main" val="1437057996"/>
              </p:ext>
            </p:extLst>
          </p:nvPr>
        </p:nvGraphicFramePr>
        <p:xfrm>
          <a:off x="481013" y="2286001"/>
          <a:ext cx="5324475" cy="39195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48663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4D0DB869-BFDB-F42E-410B-5F0A65975713}"/>
              </a:ext>
            </a:extLst>
          </p:cNvPr>
          <p:cNvSpPr>
            <a:spLocks noGrp="1"/>
          </p:cNvSpPr>
          <p:nvPr>
            <p:ph type="title"/>
          </p:nvPr>
        </p:nvSpPr>
        <p:spPr>
          <a:xfrm>
            <a:off x="804672" y="457200"/>
            <a:ext cx="10579608" cy="1188720"/>
          </a:xfrm>
        </p:spPr>
        <p:txBody>
          <a:bodyPr>
            <a:normAutofit/>
          </a:bodyPr>
          <a:lstStyle/>
          <a:p>
            <a:r>
              <a:rPr lang="en-US" altLang="en-US" sz="4000" i="1">
                <a:solidFill>
                  <a:schemeClr val="tx2"/>
                </a:solidFill>
                <a:latin typeface="Arial" panose="020B0604020202020204" pitchFamily="34" charset="0"/>
              </a:rPr>
              <a:t>Bias and Event Investigations</a:t>
            </a:r>
            <a:endParaRPr lang="en-US" sz="4000">
              <a:solidFill>
                <a:schemeClr val="tx2"/>
              </a:solidFill>
            </a:endParaRPr>
          </a:p>
        </p:txBody>
      </p:sp>
      <p:grpSp>
        <p:nvGrpSpPr>
          <p:cNvPr id="14" name="Group 13">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5" name="Freeform: Shape 14">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1" name="Freeform: Shape 20">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8" name="Rectangle 1">
            <a:extLst>
              <a:ext uri="{FF2B5EF4-FFF2-40B4-BE49-F238E27FC236}">
                <a16:creationId xmlns:a16="http://schemas.microsoft.com/office/drawing/2014/main" id="{4EEABFF4-00C8-1DA1-CDDB-AD8C1DC14B1F}"/>
              </a:ext>
            </a:extLst>
          </p:cNvPr>
          <p:cNvGraphicFramePr>
            <a:graphicFrameLocks noGrp="1"/>
          </p:cNvGraphicFramePr>
          <p:nvPr>
            <p:ph idx="1"/>
            <p:extLst>
              <p:ext uri="{D42A27DB-BD31-4B8C-83A1-F6EECF244321}">
                <p14:modId xmlns:p14="http://schemas.microsoft.com/office/powerpoint/2010/main" val="2213274876"/>
              </p:ext>
            </p:extLst>
          </p:nvPr>
        </p:nvGraphicFramePr>
        <p:xfrm>
          <a:off x="1036320" y="1645920"/>
          <a:ext cx="10119360" cy="4956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191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A6836E-C603-43CB-9DA7-89D8E3FA38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96007DD-F9BF-4F0F-B8C6-C514B2841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BECFE6D6-4779-92F3-E2D8-D37D1A49EA82}"/>
              </a:ext>
            </a:extLst>
          </p:cNvPr>
          <p:cNvSpPr>
            <a:spLocks noGrp="1"/>
          </p:cNvSpPr>
          <p:nvPr>
            <p:ph type="title"/>
          </p:nvPr>
        </p:nvSpPr>
        <p:spPr>
          <a:xfrm>
            <a:off x="753925" y="1321056"/>
            <a:ext cx="10684151" cy="1991979"/>
          </a:xfrm>
        </p:spPr>
        <p:txBody>
          <a:bodyPr vert="horz" lIns="91440" tIns="45720" rIns="91440" bIns="45720" rtlCol="0" anchor="b">
            <a:normAutofit/>
          </a:bodyPr>
          <a:lstStyle/>
          <a:p>
            <a:pPr algn="ctr"/>
            <a:r>
              <a:rPr lang="en-US" sz="5200" kern="1200">
                <a:solidFill>
                  <a:schemeClr val="tx2"/>
                </a:solidFill>
                <a:latin typeface="+mj-lt"/>
                <a:ea typeface="+mj-ea"/>
                <a:cs typeface="+mj-cs"/>
              </a:rPr>
              <a:t>Bias and Decision-Making</a:t>
            </a:r>
          </a:p>
        </p:txBody>
      </p:sp>
      <p:grpSp>
        <p:nvGrpSpPr>
          <p:cNvPr id="11" name="Group 10">
            <a:extLst>
              <a:ext uri="{FF2B5EF4-FFF2-40B4-BE49-F238E27FC236}">
                <a16:creationId xmlns:a16="http://schemas.microsoft.com/office/drawing/2014/main" id="{8A0FAFCA-5C96-453B-83B7-A9AEF7F189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2" name="Freeform: Shape 11">
              <a:extLst>
                <a:ext uri="{FF2B5EF4-FFF2-40B4-BE49-F238E27FC236}">
                  <a16:creationId xmlns:a16="http://schemas.microsoft.com/office/drawing/2014/main" id="{4A0F84AE-A24D-4353-B1BA-BD80DAA38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F093259-3E74-43A1-944B-B106C8105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AA28A35-1E54-4054-BB95-42FAFA13A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BA3A17F-F3BD-4B94-9CC8-006700210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CD0398DD-AD75-4E2B-A3C6-35073082A8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5" y="3658536"/>
            <a:ext cx="3655725" cy="2743201"/>
            <a:chOff x="-305" y="-1"/>
            <a:chExt cx="3832880" cy="2876136"/>
          </a:xfrm>
        </p:grpSpPr>
        <p:sp>
          <p:nvSpPr>
            <p:cNvPr id="18" name="Freeform: Shape 17">
              <a:extLst>
                <a:ext uri="{FF2B5EF4-FFF2-40B4-BE49-F238E27FC236}">
                  <a16:creationId xmlns:a16="http://schemas.microsoft.com/office/drawing/2014/main" id="{03E4F247-A844-4CD1-A37E-B7EA0DA2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2387B1B-D4D3-493F-8D7A-C7A89DBD4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3404477-1F13-4859-84DA-12A303AC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B8C62FD-B708-4F00-80BB-1250C6011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6639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37E288-BCD3-FBEF-F4A2-8AD029628701}"/>
              </a:ext>
            </a:extLst>
          </p:cNvPr>
          <p:cNvSpPr>
            <a:spLocks noGrp="1"/>
          </p:cNvSpPr>
          <p:nvPr>
            <p:ph type="title"/>
          </p:nvPr>
        </p:nvSpPr>
        <p:spPr>
          <a:xfrm>
            <a:off x="1115568" y="509521"/>
            <a:ext cx="10232136" cy="1014984"/>
          </a:xfrm>
        </p:spPr>
        <p:txBody>
          <a:bodyPr>
            <a:normAutofit/>
          </a:bodyPr>
          <a:lstStyle/>
          <a:p>
            <a:r>
              <a:rPr lang="en-US" sz="4000"/>
              <a:t>How Implicit Bias Influences Decision Making </a:t>
            </a:r>
          </a:p>
        </p:txBody>
      </p:sp>
      <p:sp>
        <p:nvSpPr>
          <p:cNvPr id="22" name="Rectangle 21">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3" name="Content Placeholder 2">
            <a:extLst>
              <a:ext uri="{FF2B5EF4-FFF2-40B4-BE49-F238E27FC236}">
                <a16:creationId xmlns:a16="http://schemas.microsoft.com/office/drawing/2014/main" id="{6B5D1A5C-C92C-A1ED-D567-503C5553E2AD}"/>
              </a:ext>
            </a:extLst>
          </p:cNvPr>
          <p:cNvGraphicFramePr>
            <a:graphicFrameLocks noGrp="1"/>
          </p:cNvGraphicFramePr>
          <p:nvPr>
            <p:ph idx="1"/>
            <p:extLst>
              <p:ext uri="{D42A27DB-BD31-4B8C-83A1-F6EECF244321}">
                <p14:modId xmlns:p14="http://schemas.microsoft.com/office/powerpoint/2010/main" val="3886062463"/>
              </p:ext>
            </p:extLst>
          </p:nvPr>
        </p:nvGraphicFramePr>
        <p:xfrm>
          <a:off x="1115568" y="1673352"/>
          <a:ext cx="10232136" cy="4334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9997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37E288-BCD3-FBEF-F4A2-8AD029628701}"/>
              </a:ext>
            </a:extLst>
          </p:cNvPr>
          <p:cNvSpPr>
            <a:spLocks noGrp="1"/>
          </p:cNvSpPr>
          <p:nvPr>
            <p:ph type="title"/>
          </p:nvPr>
        </p:nvSpPr>
        <p:spPr>
          <a:xfrm>
            <a:off x="1115568" y="509521"/>
            <a:ext cx="10232136" cy="1014984"/>
          </a:xfrm>
        </p:spPr>
        <p:txBody>
          <a:bodyPr>
            <a:normAutofit/>
          </a:bodyPr>
          <a:lstStyle/>
          <a:p>
            <a:r>
              <a:rPr lang="en-US" sz="4000"/>
              <a:t>How Implicit Bias Influences Decision Making </a:t>
            </a:r>
          </a:p>
        </p:txBody>
      </p:sp>
      <p:sp>
        <p:nvSpPr>
          <p:cNvPr id="22" name="Rectangle 21">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3" name="Content Placeholder 2">
            <a:extLst>
              <a:ext uri="{FF2B5EF4-FFF2-40B4-BE49-F238E27FC236}">
                <a16:creationId xmlns:a16="http://schemas.microsoft.com/office/drawing/2014/main" id="{6B5D1A5C-C92C-A1ED-D567-503C5553E2AD}"/>
              </a:ext>
            </a:extLst>
          </p:cNvPr>
          <p:cNvGraphicFramePr>
            <a:graphicFrameLocks noGrp="1"/>
          </p:cNvGraphicFramePr>
          <p:nvPr>
            <p:ph idx="1"/>
            <p:extLst>
              <p:ext uri="{D42A27DB-BD31-4B8C-83A1-F6EECF244321}">
                <p14:modId xmlns:p14="http://schemas.microsoft.com/office/powerpoint/2010/main" val="3255179488"/>
              </p:ext>
            </p:extLst>
          </p:nvPr>
        </p:nvGraphicFramePr>
        <p:xfrm>
          <a:off x="1115568" y="1673352"/>
          <a:ext cx="10232136" cy="4334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489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Rectangle 10">
            <a:extLst>
              <a:ext uri="{FF2B5EF4-FFF2-40B4-BE49-F238E27FC236}">
                <a16:creationId xmlns:a16="http://schemas.microsoft.com/office/drawing/2014/main" id="{0BD8B065-EE51-4AE2-A94C-86249998F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3E7781-F2A8-BB0C-0E4B-32F7305B2DD5}"/>
              </a:ext>
            </a:extLst>
          </p:cNvPr>
          <p:cNvSpPr>
            <a:spLocks noGrp="1"/>
          </p:cNvSpPr>
          <p:nvPr>
            <p:ph type="title"/>
          </p:nvPr>
        </p:nvSpPr>
        <p:spPr>
          <a:xfrm>
            <a:off x="3371787" y="1741337"/>
            <a:ext cx="5448730" cy="2387918"/>
          </a:xfrm>
        </p:spPr>
        <p:txBody>
          <a:bodyPr vert="horz" lIns="91440" tIns="45720" rIns="91440" bIns="45720" rtlCol="0" anchor="b">
            <a:normAutofit/>
          </a:bodyPr>
          <a:lstStyle/>
          <a:p>
            <a:pPr algn="ctr"/>
            <a:r>
              <a:rPr lang="en-US" sz="5200" kern="1200">
                <a:solidFill>
                  <a:schemeClr val="tx2"/>
                </a:solidFill>
                <a:latin typeface="+mj-lt"/>
                <a:ea typeface="+mj-ea"/>
                <a:cs typeface="+mj-cs"/>
              </a:rPr>
              <a:t>Best Practices</a:t>
            </a:r>
          </a:p>
        </p:txBody>
      </p:sp>
      <p:grpSp>
        <p:nvGrpSpPr>
          <p:cNvPr id="13" name="Group 12">
            <a:extLst>
              <a:ext uri="{FF2B5EF4-FFF2-40B4-BE49-F238E27FC236}">
                <a16:creationId xmlns:a16="http://schemas.microsoft.com/office/drawing/2014/main" id="{18999293-B054-4B57-A26F-D04C2BB11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43336"/>
            <a:ext cx="5163047" cy="2657478"/>
            <a:chOff x="6867015" y="-1"/>
            <a:chExt cx="5324985" cy="3251912"/>
          </a:xfrm>
          <a:solidFill>
            <a:schemeClr val="bg1">
              <a:alpha val="30000"/>
            </a:schemeClr>
          </a:solidFill>
        </p:grpSpPr>
        <p:sp>
          <p:nvSpPr>
            <p:cNvPr id="14" name="Freeform: Shape 13">
              <a:extLst>
                <a:ext uri="{FF2B5EF4-FFF2-40B4-BE49-F238E27FC236}">
                  <a16:creationId xmlns:a16="http://schemas.microsoft.com/office/drawing/2014/main" id="{5E505D8A-F41A-450D-A648-E77DF6B8D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2BD6DCE-6A81-4F34-9958-67B578EA1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C462BE8-CD72-48CF-8A7B-C716D2B99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C2CDB70-40F1-4D00-8F17-A532E732E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761945C4-D997-42F3-B59A-984CF00667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20" name="Freeform: Shape 19">
              <a:extLst>
                <a:ext uri="{FF2B5EF4-FFF2-40B4-BE49-F238E27FC236}">
                  <a16:creationId xmlns:a16="http://schemas.microsoft.com/office/drawing/2014/main" id="{4651FE4A-9487-43BE-A388-13453574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44B0EF3-9992-4B95-8A43-6206B3FC3F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41B1C1F-C2FE-4C47-9D74-ADB9B53F4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1048177B-A49E-4E24-9007-07A0EDD6A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8929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885003-2FF3-E57A-627A-71156DBB55D1}"/>
              </a:ext>
            </a:extLst>
          </p:cNvPr>
          <p:cNvSpPr>
            <a:spLocks noGrp="1"/>
          </p:cNvSpPr>
          <p:nvPr>
            <p:ph type="title"/>
          </p:nvPr>
        </p:nvSpPr>
        <p:spPr>
          <a:xfrm>
            <a:off x="804672" y="802955"/>
            <a:ext cx="4977976" cy="1454051"/>
          </a:xfrm>
        </p:spPr>
        <p:txBody>
          <a:bodyPr>
            <a:normAutofit/>
          </a:bodyPr>
          <a:lstStyle/>
          <a:p>
            <a:r>
              <a:rPr lang="en-US" sz="3600" b="1">
                <a:solidFill>
                  <a:schemeClr val="tx2"/>
                </a:solidFill>
              </a:rPr>
              <a:t>Why Bias Mitigation Matters in Investigations</a:t>
            </a:r>
            <a:endParaRPr lang="en-US" sz="3600">
              <a:solidFill>
                <a:schemeClr val="tx2"/>
              </a:solidFill>
            </a:endParaRPr>
          </a:p>
        </p:txBody>
      </p:sp>
      <p:sp>
        <p:nvSpPr>
          <p:cNvPr id="3" name="Content Placeholder 2">
            <a:extLst>
              <a:ext uri="{FF2B5EF4-FFF2-40B4-BE49-F238E27FC236}">
                <a16:creationId xmlns:a16="http://schemas.microsoft.com/office/drawing/2014/main" id="{78CAFC8B-C601-AEEB-167F-196BD184FAAE}"/>
              </a:ext>
            </a:extLst>
          </p:cNvPr>
          <p:cNvSpPr>
            <a:spLocks noGrp="1"/>
          </p:cNvSpPr>
          <p:nvPr>
            <p:ph idx="1"/>
          </p:nvPr>
        </p:nvSpPr>
        <p:spPr>
          <a:xfrm>
            <a:off x="804672" y="2421682"/>
            <a:ext cx="4977578" cy="3639289"/>
          </a:xfrm>
        </p:spPr>
        <p:txBody>
          <a:bodyPr anchor="ctr">
            <a:normAutofit fontScale="92500" lnSpcReduction="10000"/>
          </a:bodyPr>
          <a:lstStyle/>
          <a:p>
            <a:pPr>
              <a:buFont typeface="Arial" panose="020B0604020202020204" pitchFamily="34" charset="0"/>
              <a:buChar char="•"/>
            </a:pPr>
            <a:r>
              <a:rPr lang="en-US" sz="2400" dirty="0">
                <a:solidFill>
                  <a:schemeClr val="tx2"/>
                </a:solidFill>
              </a:rPr>
              <a:t>Investigations must be </a:t>
            </a:r>
            <a:r>
              <a:rPr lang="en-US" sz="2400" b="1" dirty="0">
                <a:solidFill>
                  <a:schemeClr val="tx2"/>
                </a:solidFill>
              </a:rPr>
              <a:t>objective, fair, and comprehensive</a:t>
            </a:r>
            <a:endParaRPr lang="en-US" sz="2400" dirty="0">
              <a:solidFill>
                <a:schemeClr val="tx2"/>
              </a:solidFill>
            </a:endParaRPr>
          </a:p>
          <a:p>
            <a:pPr>
              <a:buFont typeface="Arial" panose="020B0604020202020204" pitchFamily="34" charset="0"/>
              <a:buChar char="•"/>
            </a:pPr>
            <a:r>
              <a:rPr lang="en-US" sz="2400" b="1" dirty="0">
                <a:solidFill>
                  <a:schemeClr val="tx2"/>
                </a:solidFill>
              </a:rPr>
              <a:t>Biases—especially implicit ones—can distort</a:t>
            </a:r>
            <a:r>
              <a:rPr lang="en-US" sz="2400" dirty="0">
                <a:solidFill>
                  <a:schemeClr val="tx2"/>
                </a:solidFill>
              </a:rPr>
              <a:t> findings and lead to ineffective or inequitable corrective actions</a:t>
            </a:r>
          </a:p>
          <a:p>
            <a:pPr>
              <a:buFont typeface="Arial" panose="020B0604020202020204" pitchFamily="34" charset="0"/>
              <a:buChar char="•"/>
            </a:pPr>
            <a:r>
              <a:rPr lang="en-US" sz="2400" dirty="0">
                <a:solidFill>
                  <a:schemeClr val="tx2"/>
                </a:solidFill>
              </a:rPr>
              <a:t>Unchecked bias:</a:t>
            </a:r>
          </a:p>
          <a:p>
            <a:pPr marL="742950" lvl="1" indent="-285750">
              <a:buFont typeface="Arial" panose="020B0604020202020204" pitchFamily="34" charset="0"/>
              <a:buChar char="•"/>
            </a:pPr>
            <a:r>
              <a:rPr lang="en-US" dirty="0">
                <a:solidFill>
                  <a:schemeClr val="tx2"/>
                </a:solidFill>
              </a:rPr>
              <a:t>Skews root cause identification</a:t>
            </a:r>
          </a:p>
          <a:p>
            <a:pPr marL="742950" lvl="1" indent="-285750">
              <a:buFont typeface="Arial" panose="020B0604020202020204" pitchFamily="34" charset="0"/>
              <a:buChar char="•"/>
            </a:pPr>
            <a:r>
              <a:rPr lang="en-US" dirty="0">
                <a:solidFill>
                  <a:schemeClr val="tx2"/>
                </a:solidFill>
              </a:rPr>
              <a:t>Undermines credibility of process</a:t>
            </a:r>
          </a:p>
          <a:p>
            <a:pPr marL="742950" lvl="1" indent="-285750">
              <a:buFont typeface="Arial" panose="020B0604020202020204" pitchFamily="34" charset="0"/>
              <a:buChar char="•"/>
            </a:pPr>
            <a:r>
              <a:rPr lang="en-US" dirty="0">
                <a:solidFill>
                  <a:schemeClr val="tx2"/>
                </a:solidFill>
              </a:rPr>
              <a:t>Perpetuates systemic harm</a:t>
            </a: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Questions">
            <a:extLst>
              <a:ext uri="{FF2B5EF4-FFF2-40B4-BE49-F238E27FC236}">
                <a16:creationId xmlns:a16="http://schemas.microsoft.com/office/drawing/2014/main" id="{B1E1C4E3-5E78-D888-F88A-608911D0C2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4213585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E07E5D-B666-02EC-6028-3C49C310D684}"/>
              </a:ext>
            </a:extLst>
          </p:cNvPr>
          <p:cNvSpPr>
            <a:spLocks noGrp="1"/>
          </p:cNvSpPr>
          <p:nvPr>
            <p:ph type="title"/>
          </p:nvPr>
        </p:nvSpPr>
        <p:spPr>
          <a:xfrm>
            <a:off x="804672" y="802955"/>
            <a:ext cx="4977976" cy="1454051"/>
          </a:xfrm>
        </p:spPr>
        <p:txBody>
          <a:bodyPr>
            <a:normAutofit/>
          </a:bodyPr>
          <a:lstStyle/>
          <a:p>
            <a:r>
              <a:rPr lang="en-US" sz="3600" i="1">
                <a:solidFill>
                  <a:schemeClr val="tx2"/>
                </a:solidFill>
              </a:rPr>
              <a:t>Practice Self-Awareness and Reflective Inquiry</a:t>
            </a:r>
            <a:endParaRPr lang="en-US" sz="3600">
              <a:solidFill>
                <a:schemeClr val="tx2"/>
              </a:solidFill>
            </a:endParaRPr>
          </a:p>
        </p:txBody>
      </p:sp>
      <p:sp>
        <p:nvSpPr>
          <p:cNvPr id="3" name="Content Placeholder 2">
            <a:extLst>
              <a:ext uri="{FF2B5EF4-FFF2-40B4-BE49-F238E27FC236}">
                <a16:creationId xmlns:a16="http://schemas.microsoft.com/office/drawing/2014/main" id="{E8487DEB-38CE-C29E-BE7B-FF77DE16192A}"/>
              </a:ext>
            </a:extLst>
          </p:cNvPr>
          <p:cNvSpPr>
            <a:spLocks noGrp="1"/>
          </p:cNvSpPr>
          <p:nvPr>
            <p:ph idx="1"/>
          </p:nvPr>
        </p:nvSpPr>
        <p:spPr>
          <a:xfrm>
            <a:off x="804672" y="2421682"/>
            <a:ext cx="4977578" cy="4263585"/>
          </a:xfrm>
        </p:spPr>
        <p:txBody>
          <a:bodyPr anchor="ctr">
            <a:normAutofit/>
          </a:bodyPr>
          <a:lstStyle/>
          <a:p>
            <a:pPr>
              <a:buFont typeface="Arial" panose="020B0604020202020204" pitchFamily="34" charset="0"/>
              <a:buChar char="•"/>
            </a:pPr>
            <a:r>
              <a:rPr lang="en-US" sz="2200" b="1" dirty="0">
                <a:solidFill>
                  <a:schemeClr val="tx2"/>
                </a:solidFill>
              </a:rPr>
              <a:t>Acknowledge potential for bias</a:t>
            </a:r>
            <a:r>
              <a:rPr lang="en-US" sz="2200" dirty="0">
                <a:solidFill>
                  <a:schemeClr val="tx2"/>
                </a:solidFill>
              </a:rPr>
              <a:t> in every investigation</a:t>
            </a:r>
          </a:p>
          <a:p>
            <a:pPr>
              <a:buFont typeface="Arial" panose="020B0604020202020204" pitchFamily="34" charset="0"/>
              <a:buChar char="•"/>
            </a:pPr>
            <a:r>
              <a:rPr lang="en-US" sz="2200" dirty="0">
                <a:solidFill>
                  <a:schemeClr val="tx2"/>
                </a:solidFill>
              </a:rPr>
              <a:t>Use </a:t>
            </a:r>
            <a:r>
              <a:rPr lang="en-US" sz="2200" b="1" dirty="0">
                <a:solidFill>
                  <a:schemeClr val="tx2"/>
                </a:solidFill>
              </a:rPr>
              <a:t>structured reflection tools</a:t>
            </a:r>
            <a:r>
              <a:rPr lang="en-US" sz="2200" dirty="0">
                <a:solidFill>
                  <a:schemeClr val="tx2"/>
                </a:solidFill>
              </a:rPr>
              <a:t> to assess assumptions</a:t>
            </a:r>
          </a:p>
          <a:p>
            <a:pPr>
              <a:buFont typeface="Arial" panose="020B0604020202020204" pitchFamily="34" charset="0"/>
              <a:buChar char="•"/>
            </a:pPr>
            <a:r>
              <a:rPr lang="en-US" sz="2200" dirty="0">
                <a:solidFill>
                  <a:schemeClr val="tx2"/>
                </a:solidFill>
              </a:rPr>
              <a:t>Ask yourself:</a:t>
            </a:r>
          </a:p>
          <a:p>
            <a:pPr marL="742950" lvl="1" indent="-285750">
              <a:buFont typeface="Arial" panose="020B0604020202020204" pitchFamily="34" charset="0"/>
              <a:buChar char="•"/>
            </a:pPr>
            <a:r>
              <a:rPr lang="en-US" sz="2200" dirty="0">
                <a:solidFill>
                  <a:schemeClr val="tx2"/>
                </a:solidFill>
              </a:rPr>
              <a:t>“Whose voice is missing?”</a:t>
            </a:r>
          </a:p>
          <a:p>
            <a:pPr marL="742950" lvl="1" indent="-285750">
              <a:buFont typeface="Arial" panose="020B0604020202020204" pitchFamily="34" charset="0"/>
              <a:buChar char="•"/>
            </a:pPr>
            <a:r>
              <a:rPr lang="en-US" sz="2200" dirty="0">
                <a:solidFill>
                  <a:schemeClr val="tx2"/>
                </a:solidFill>
              </a:rPr>
              <a:t>“Am I interpreting this behavior objectively?”</a:t>
            </a:r>
          </a:p>
          <a:p>
            <a:pPr>
              <a:buFont typeface="Arial" panose="020B0604020202020204" pitchFamily="34" charset="0"/>
              <a:buChar char="•"/>
            </a:pPr>
            <a:r>
              <a:rPr lang="en-US" sz="2200" dirty="0">
                <a:solidFill>
                  <a:schemeClr val="tx2"/>
                </a:solidFill>
              </a:rPr>
              <a:t>Complete </a:t>
            </a:r>
            <a:r>
              <a:rPr lang="en-US" sz="2200" b="1" dirty="0">
                <a:solidFill>
                  <a:schemeClr val="tx2"/>
                </a:solidFill>
              </a:rPr>
              <a:t>bias-awareness or cultural humility training</a:t>
            </a:r>
            <a:endParaRPr lang="en-US" sz="2200" dirty="0">
              <a:solidFill>
                <a:schemeClr val="tx2"/>
              </a:solidFill>
            </a:endParaRP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Head with Gears">
            <a:extLst>
              <a:ext uri="{FF2B5EF4-FFF2-40B4-BE49-F238E27FC236}">
                <a16:creationId xmlns:a16="http://schemas.microsoft.com/office/drawing/2014/main" id="{F08C1A08-C0A7-171F-C86D-DE3FF0FBB8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227111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D8D2C-2B41-D122-6F07-3C8A65E551FE}"/>
              </a:ext>
            </a:extLst>
          </p:cNvPr>
          <p:cNvSpPr>
            <a:spLocks noGrp="1"/>
          </p:cNvSpPr>
          <p:nvPr>
            <p:ph type="title"/>
          </p:nvPr>
        </p:nvSpPr>
        <p:spPr>
          <a:xfrm>
            <a:off x="804672" y="802955"/>
            <a:ext cx="4977976" cy="1454051"/>
          </a:xfrm>
        </p:spPr>
        <p:txBody>
          <a:bodyPr>
            <a:normAutofit/>
          </a:bodyPr>
          <a:lstStyle/>
          <a:p>
            <a:r>
              <a:rPr lang="en-US" sz="3600" i="1">
                <a:solidFill>
                  <a:schemeClr val="tx2"/>
                </a:solidFill>
              </a:rPr>
              <a:t>Design Bias-Resistant Investigation Processes</a:t>
            </a:r>
            <a:endParaRPr lang="en-US" sz="3600">
              <a:solidFill>
                <a:schemeClr val="tx2"/>
              </a:solidFill>
            </a:endParaRPr>
          </a:p>
        </p:txBody>
      </p:sp>
      <p:sp>
        <p:nvSpPr>
          <p:cNvPr id="3" name="Content Placeholder 2">
            <a:extLst>
              <a:ext uri="{FF2B5EF4-FFF2-40B4-BE49-F238E27FC236}">
                <a16:creationId xmlns:a16="http://schemas.microsoft.com/office/drawing/2014/main" id="{75FB11D1-FDEB-DF6B-4484-4E025DCCB8E0}"/>
              </a:ext>
            </a:extLst>
          </p:cNvPr>
          <p:cNvSpPr>
            <a:spLocks noGrp="1"/>
          </p:cNvSpPr>
          <p:nvPr>
            <p:ph idx="1"/>
          </p:nvPr>
        </p:nvSpPr>
        <p:spPr>
          <a:xfrm>
            <a:off x="804672" y="2421682"/>
            <a:ext cx="4977578" cy="3639289"/>
          </a:xfrm>
        </p:spPr>
        <p:txBody>
          <a:bodyPr anchor="ctr">
            <a:normAutofit/>
          </a:bodyPr>
          <a:lstStyle/>
          <a:p>
            <a:pPr>
              <a:buFont typeface="Arial" panose="020B0604020202020204" pitchFamily="34" charset="0"/>
              <a:buChar char="•"/>
            </a:pPr>
            <a:r>
              <a:rPr lang="en-US" sz="2200" dirty="0">
                <a:solidFill>
                  <a:schemeClr val="tx2"/>
                </a:solidFill>
              </a:rPr>
              <a:t>Use </a:t>
            </a:r>
            <a:r>
              <a:rPr lang="en-US" sz="2200" b="1" dirty="0">
                <a:solidFill>
                  <a:schemeClr val="tx2"/>
                </a:solidFill>
              </a:rPr>
              <a:t>standardized tools</a:t>
            </a:r>
            <a:r>
              <a:rPr lang="en-US" sz="2200" dirty="0">
                <a:solidFill>
                  <a:schemeClr val="tx2"/>
                </a:solidFill>
              </a:rPr>
              <a:t> (e.g., RCA templates, cause mapping) to reduce subjectivity</a:t>
            </a:r>
          </a:p>
          <a:p>
            <a:pPr>
              <a:buFont typeface="Arial" panose="020B0604020202020204" pitchFamily="34" charset="0"/>
              <a:buChar char="•"/>
            </a:pPr>
            <a:r>
              <a:rPr lang="en-US" sz="2200" dirty="0">
                <a:solidFill>
                  <a:schemeClr val="tx2"/>
                </a:solidFill>
              </a:rPr>
              <a:t>Include </a:t>
            </a:r>
            <a:r>
              <a:rPr lang="en-US" sz="2200" b="1" dirty="0">
                <a:solidFill>
                  <a:schemeClr val="tx2"/>
                </a:solidFill>
              </a:rPr>
              <a:t>diverse investigation teams</a:t>
            </a:r>
            <a:r>
              <a:rPr lang="en-US" sz="2200" dirty="0">
                <a:solidFill>
                  <a:schemeClr val="tx2"/>
                </a:solidFill>
              </a:rPr>
              <a:t>:</a:t>
            </a:r>
          </a:p>
          <a:p>
            <a:pPr marL="742950" lvl="1" indent="-285750">
              <a:buFont typeface="Arial" panose="020B0604020202020204" pitchFamily="34" charset="0"/>
              <a:buChar char="•"/>
            </a:pPr>
            <a:r>
              <a:rPr lang="en-US" sz="2200" dirty="0">
                <a:solidFill>
                  <a:schemeClr val="tx2"/>
                </a:solidFill>
              </a:rPr>
              <a:t>Roles, disciplines, perspectives</a:t>
            </a:r>
          </a:p>
          <a:p>
            <a:pPr>
              <a:buFont typeface="Arial" panose="020B0604020202020204" pitchFamily="34" charset="0"/>
              <a:buChar char="•"/>
            </a:pPr>
            <a:r>
              <a:rPr lang="en-US" sz="2200" dirty="0">
                <a:solidFill>
                  <a:schemeClr val="tx2"/>
                </a:solidFill>
              </a:rPr>
              <a:t>Rotate leadership or facilitation roles to </a:t>
            </a:r>
            <a:r>
              <a:rPr lang="en-US" sz="2200" b="1" dirty="0">
                <a:solidFill>
                  <a:schemeClr val="tx2"/>
                </a:solidFill>
              </a:rPr>
              <a:t>avoid hierarchy bias</a:t>
            </a:r>
            <a:endParaRPr lang="en-US" sz="2200" dirty="0">
              <a:solidFill>
                <a:schemeClr val="tx2"/>
              </a:solidFill>
            </a:endParaRPr>
          </a:p>
          <a:p>
            <a:pPr>
              <a:buFont typeface="Arial" panose="020B0604020202020204" pitchFamily="34" charset="0"/>
              <a:buChar char="•"/>
            </a:pPr>
            <a:r>
              <a:rPr lang="en-US" sz="2200" dirty="0">
                <a:solidFill>
                  <a:schemeClr val="tx2"/>
                </a:solidFill>
              </a:rPr>
              <a:t>Create </a:t>
            </a:r>
            <a:r>
              <a:rPr lang="en-US" sz="2200" b="1" dirty="0">
                <a:solidFill>
                  <a:schemeClr val="tx2"/>
                </a:solidFill>
              </a:rPr>
              <a:t>psychological safety</a:t>
            </a:r>
            <a:r>
              <a:rPr lang="en-US" sz="2200" dirty="0">
                <a:solidFill>
                  <a:schemeClr val="tx2"/>
                </a:solidFill>
              </a:rPr>
              <a:t> for open dialogue</a:t>
            </a: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Magnifying glass">
            <a:extLst>
              <a:ext uri="{FF2B5EF4-FFF2-40B4-BE49-F238E27FC236}">
                <a16:creationId xmlns:a16="http://schemas.microsoft.com/office/drawing/2014/main" id="{3BA2CCCE-F6AB-0A95-F31D-8FCDBD0522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212707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E85CBE-FB55-1502-EBD6-101795CA22D9}"/>
              </a:ext>
            </a:extLst>
          </p:cNvPr>
          <p:cNvSpPr>
            <a:spLocks noGrp="1"/>
          </p:cNvSpPr>
          <p:nvPr>
            <p:ph type="title"/>
          </p:nvPr>
        </p:nvSpPr>
        <p:spPr>
          <a:xfrm>
            <a:off x="804672" y="802955"/>
            <a:ext cx="4977976" cy="1454051"/>
          </a:xfrm>
        </p:spPr>
        <p:txBody>
          <a:bodyPr>
            <a:normAutofit/>
          </a:bodyPr>
          <a:lstStyle/>
          <a:p>
            <a:r>
              <a:rPr lang="en-US" sz="3300" i="1">
                <a:solidFill>
                  <a:schemeClr val="tx2"/>
                </a:solidFill>
              </a:rPr>
              <a:t>Build Systems That Support Equity and Objectivity</a:t>
            </a:r>
            <a:endParaRPr lang="en-US" sz="3300">
              <a:solidFill>
                <a:schemeClr val="tx2"/>
              </a:solidFill>
            </a:endParaRPr>
          </a:p>
        </p:txBody>
      </p:sp>
      <p:sp>
        <p:nvSpPr>
          <p:cNvPr id="3" name="Content Placeholder 2">
            <a:extLst>
              <a:ext uri="{FF2B5EF4-FFF2-40B4-BE49-F238E27FC236}">
                <a16:creationId xmlns:a16="http://schemas.microsoft.com/office/drawing/2014/main" id="{ABDA42E1-BE98-7212-C8AD-F0386A988B8F}"/>
              </a:ext>
            </a:extLst>
          </p:cNvPr>
          <p:cNvSpPr>
            <a:spLocks noGrp="1"/>
          </p:cNvSpPr>
          <p:nvPr>
            <p:ph idx="1"/>
          </p:nvPr>
        </p:nvSpPr>
        <p:spPr>
          <a:xfrm>
            <a:off x="804672" y="2421682"/>
            <a:ext cx="4977578" cy="3639289"/>
          </a:xfrm>
        </p:spPr>
        <p:txBody>
          <a:bodyPr anchor="ctr">
            <a:normAutofit/>
          </a:bodyPr>
          <a:lstStyle/>
          <a:p>
            <a:pPr>
              <a:buFont typeface="Arial" panose="020B0604020202020204" pitchFamily="34" charset="0"/>
              <a:buChar char="•"/>
            </a:pPr>
            <a:r>
              <a:rPr lang="en-US" sz="2200" dirty="0">
                <a:solidFill>
                  <a:schemeClr val="tx2"/>
                </a:solidFill>
              </a:rPr>
              <a:t>Embed </a:t>
            </a:r>
            <a:r>
              <a:rPr lang="en-US" sz="2200" b="1" dirty="0">
                <a:solidFill>
                  <a:schemeClr val="tx2"/>
                </a:solidFill>
              </a:rPr>
              <a:t>equity-focused frameworks</a:t>
            </a:r>
            <a:r>
              <a:rPr lang="en-US" sz="2200" dirty="0">
                <a:solidFill>
                  <a:schemeClr val="tx2"/>
                </a:solidFill>
              </a:rPr>
              <a:t> (e.g., ASHRM Equity of Care Assessment)</a:t>
            </a:r>
          </a:p>
          <a:p>
            <a:pPr>
              <a:buFont typeface="Arial" panose="020B0604020202020204" pitchFamily="34" charset="0"/>
              <a:buChar char="•"/>
            </a:pPr>
            <a:r>
              <a:rPr lang="en-US" sz="2200" dirty="0">
                <a:solidFill>
                  <a:schemeClr val="tx2"/>
                </a:solidFill>
              </a:rPr>
              <a:t>Train staff in </a:t>
            </a:r>
            <a:r>
              <a:rPr lang="en-US" sz="2200" b="1" dirty="0">
                <a:solidFill>
                  <a:schemeClr val="tx2"/>
                </a:solidFill>
              </a:rPr>
              <a:t>trauma-informed communication</a:t>
            </a:r>
            <a:r>
              <a:rPr lang="en-US" sz="2200" dirty="0">
                <a:solidFill>
                  <a:schemeClr val="tx2"/>
                </a:solidFill>
              </a:rPr>
              <a:t> for interviews</a:t>
            </a:r>
          </a:p>
          <a:p>
            <a:pPr>
              <a:buFont typeface="Arial" panose="020B0604020202020204" pitchFamily="34" charset="0"/>
              <a:buChar char="•"/>
            </a:pPr>
            <a:r>
              <a:rPr lang="en-US" sz="2200" dirty="0">
                <a:solidFill>
                  <a:schemeClr val="tx2"/>
                </a:solidFill>
              </a:rPr>
              <a:t>Track investigation data by </a:t>
            </a:r>
            <a:r>
              <a:rPr lang="en-US" sz="2200" b="1" dirty="0">
                <a:solidFill>
                  <a:schemeClr val="tx2"/>
                </a:solidFill>
              </a:rPr>
              <a:t>demographics</a:t>
            </a:r>
            <a:r>
              <a:rPr lang="en-US" sz="2200" dirty="0">
                <a:solidFill>
                  <a:schemeClr val="tx2"/>
                </a:solidFill>
              </a:rPr>
              <a:t> to identify patterns of disparity</a:t>
            </a:r>
          </a:p>
          <a:p>
            <a:pPr>
              <a:buFont typeface="Arial" panose="020B0604020202020204" pitchFamily="34" charset="0"/>
              <a:buChar char="•"/>
            </a:pPr>
            <a:r>
              <a:rPr lang="en-US" sz="2200" dirty="0">
                <a:solidFill>
                  <a:schemeClr val="tx2"/>
                </a:solidFill>
              </a:rPr>
              <a:t>Establish feedback loops to </a:t>
            </a:r>
            <a:r>
              <a:rPr lang="en-US" sz="2200" b="1" dirty="0">
                <a:solidFill>
                  <a:schemeClr val="tx2"/>
                </a:solidFill>
              </a:rPr>
              <a:t>learn from missed opportunities</a:t>
            </a:r>
            <a:endParaRPr lang="en-US" sz="2200" dirty="0">
              <a:solidFill>
                <a:schemeClr val="tx2"/>
              </a:solidFill>
            </a:endParaRP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Doctor">
            <a:extLst>
              <a:ext uri="{FF2B5EF4-FFF2-40B4-BE49-F238E27FC236}">
                <a16:creationId xmlns:a16="http://schemas.microsoft.com/office/drawing/2014/main" id="{863C234E-CF41-352B-6D06-CB954EF401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604385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A53CC1-D868-C1BB-E274-C1BD9B48CB96}"/>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Team Diversity</a:t>
            </a:r>
          </a:p>
        </p:txBody>
      </p:sp>
      <p:pic>
        <p:nvPicPr>
          <p:cNvPr id="6" name="Graphic 5" descr="Group">
            <a:extLst>
              <a:ext uri="{FF2B5EF4-FFF2-40B4-BE49-F238E27FC236}">
                <a16:creationId xmlns:a16="http://schemas.microsoft.com/office/drawing/2014/main" id="{A273FB07-B7DD-B1E9-FC20-504851D5BF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27940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ED71E9-8A51-ECDF-B3B4-26191DDDD952}"/>
            </a:ext>
          </a:extLst>
        </p:cNvPr>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946EA0-E95C-4AF6-D11C-1AD7A2ED0EAF}"/>
              </a:ext>
            </a:extLst>
          </p:cNvPr>
          <p:cNvSpPr>
            <a:spLocks noGrp="1"/>
          </p:cNvSpPr>
          <p:nvPr>
            <p:ph type="title"/>
          </p:nvPr>
        </p:nvSpPr>
        <p:spPr>
          <a:xfrm>
            <a:off x="761803" y="350196"/>
            <a:ext cx="4646904" cy="1624520"/>
          </a:xfrm>
        </p:spPr>
        <p:txBody>
          <a:bodyPr anchor="ctr">
            <a:normAutofit/>
          </a:bodyPr>
          <a:lstStyle/>
          <a:p>
            <a:r>
              <a:rPr lang="en-US" sz="3700" b="0" i="0">
                <a:effectLst/>
                <a:latin typeface="Arial" panose="020B0604020202020204" pitchFamily="34" charset="0"/>
              </a:rPr>
              <a:t>Diversity/Inclusion on Investigative </a:t>
            </a:r>
            <a:r>
              <a:rPr lang="en-US" sz="3700">
                <a:latin typeface="Arial" panose="020B0604020202020204" pitchFamily="34" charset="0"/>
              </a:rPr>
              <a:t>T</a:t>
            </a:r>
            <a:r>
              <a:rPr lang="en-US" sz="3700" b="0" i="0">
                <a:effectLst/>
                <a:latin typeface="Arial" panose="020B0604020202020204" pitchFamily="34" charset="0"/>
              </a:rPr>
              <a:t>eams </a:t>
            </a:r>
            <a:endParaRPr lang="en-US" sz="3700"/>
          </a:p>
        </p:txBody>
      </p:sp>
      <p:sp>
        <p:nvSpPr>
          <p:cNvPr id="3" name="Content Placeholder 2">
            <a:extLst>
              <a:ext uri="{FF2B5EF4-FFF2-40B4-BE49-F238E27FC236}">
                <a16:creationId xmlns:a16="http://schemas.microsoft.com/office/drawing/2014/main" id="{08A92EA9-3BC7-0E9A-77B4-CD19E9857813}"/>
              </a:ext>
            </a:extLst>
          </p:cNvPr>
          <p:cNvSpPr>
            <a:spLocks noGrp="1"/>
          </p:cNvSpPr>
          <p:nvPr>
            <p:ph idx="1"/>
          </p:nvPr>
        </p:nvSpPr>
        <p:spPr>
          <a:xfrm>
            <a:off x="761803" y="2272863"/>
            <a:ext cx="4646905" cy="4234941"/>
          </a:xfrm>
        </p:spPr>
        <p:txBody>
          <a:bodyPr anchor="ctr">
            <a:normAutofit fontScale="85000" lnSpcReduction="10000"/>
          </a:bodyPr>
          <a:lstStyle/>
          <a:p>
            <a:r>
              <a:rPr lang="en-US" sz="2400" b="1" dirty="0"/>
              <a:t>Broader Perspectives</a:t>
            </a:r>
          </a:p>
          <a:p>
            <a:pPr lvl="1"/>
            <a:r>
              <a:rPr lang="en-US" sz="2600" dirty="0"/>
              <a:t>Diverse team - different backgrounds, experiences, and viewpoints</a:t>
            </a:r>
          </a:p>
          <a:p>
            <a:pPr lvl="1"/>
            <a:endParaRPr lang="en-US" dirty="0"/>
          </a:p>
          <a:p>
            <a:r>
              <a:rPr lang="en-US" sz="2400" b="1" dirty="0"/>
              <a:t>Cultural Intelligence</a:t>
            </a:r>
          </a:p>
          <a:p>
            <a:pPr lvl="1"/>
            <a:r>
              <a:rPr lang="en-US" dirty="0"/>
              <a:t>Inclusive teams better equipped to understand cultural nuances </a:t>
            </a:r>
          </a:p>
          <a:p>
            <a:pPr lvl="1"/>
            <a:endParaRPr lang="en-US" dirty="0"/>
          </a:p>
          <a:p>
            <a:r>
              <a:rPr lang="en-US" sz="2400" b="1" dirty="0"/>
              <a:t>Bias Reduction </a:t>
            </a:r>
          </a:p>
          <a:p>
            <a:pPr lvl="1"/>
            <a:r>
              <a:rPr lang="en-US" dirty="0"/>
              <a:t>Diverse teams reduce risk of unconscious biases, which effect decision making and investigations </a:t>
            </a:r>
          </a:p>
          <a:p>
            <a:endParaRPr lang="en-US" sz="1700" dirty="0"/>
          </a:p>
        </p:txBody>
      </p:sp>
      <p:pic>
        <p:nvPicPr>
          <p:cNvPr id="13" name="Picture 12" descr="Group of people holding strings">
            <a:extLst>
              <a:ext uri="{FF2B5EF4-FFF2-40B4-BE49-F238E27FC236}">
                <a16:creationId xmlns:a16="http://schemas.microsoft.com/office/drawing/2014/main" id="{198AA23B-97F3-E130-03D4-6D90F1EF75D6}"/>
              </a:ext>
            </a:extLst>
          </p:cNvPr>
          <p:cNvPicPr>
            <a:picLocks noChangeAspect="1"/>
          </p:cNvPicPr>
          <p:nvPr/>
        </p:nvPicPr>
        <p:blipFill>
          <a:blip r:embed="rId3"/>
          <a:srcRect l="36646" r="394" b="-1"/>
          <a:stretch/>
        </p:blipFill>
        <p:spPr>
          <a:xfrm>
            <a:off x="6096000" y="1"/>
            <a:ext cx="6102825" cy="6858000"/>
          </a:xfrm>
          <a:prstGeom prst="rect">
            <a:avLst/>
          </a:prstGeom>
        </p:spPr>
      </p:pic>
    </p:spTree>
    <p:extLst>
      <p:ext uri="{BB962C8B-B14F-4D97-AF65-F5344CB8AC3E}">
        <p14:creationId xmlns:p14="http://schemas.microsoft.com/office/powerpoint/2010/main" val="1293097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1F72FA-611F-DA7C-439C-3BAF6B8F6C78}"/>
              </a:ext>
            </a:extLst>
          </p:cNvPr>
          <p:cNvSpPr>
            <a:spLocks noGrp="1"/>
          </p:cNvSpPr>
          <p:nvPr>
            <p:ph type="title"/>
          </p:nvPr>
        </p:nvSpPr>
        <p:spPr>
          <a:xfrm>
            <a:off x="761800" y="762001"/>
            <a:ext cx="5334197" cy="1708242"/>
          </a:xfrm>
        </p:spPr>
        <p:txBody>
          <a:bodyPr anchor="ctr">
            <a:normAutofit/>
          </a:bodyPr>
          <a:lstStyle/>
          <a:p>
            <a:r>
              <a:rPr lang="en-US" sz="4000" b="0" i="0">
                <a:effectLst/>
                <a:latin typeface="Arial" panose="020B0604020202020204" pitchFamily="34" charset="0"/>
              </a:rPr>
              <a:t>Diversity/Inclusion on Investigative </a:t>
            </a:r>
            <a:r>
              <a:rPr lang="en-US" sz="4000">
                <a:latin typeface="Arial" panose="020B0604020202020204" pitchFamily="34" charset="0"/>
              </a:rPr>
              <a:t>T</a:t>
            </a:r>
            <a:r>
              <a:rPr lang="en-US" sz="4000" b="0" i="0">
                <a:effectLst/>
                <a:latin typeface="Arial" panose="020B0604020202020204" pitchFamily="34" charset="0"/>
              </a:rPr>
              <a:t>eams </a:t>
            </a:r>
            <a:endParaRPr lang="en-US" sz="4000"/>
          </a:p>
        </p:txBody>
      </p:sp>
      <p:sp>
        <p:nvSpPr>
          <p:cNvPr id="3" name="Content Placeholder 2">
            <a:extLst>
              <a:ext uri="{FF2B5EF4-FFF2-40B4-BE49-F238E27FC236}">
                <a16:creationId xmlns:a16="http://schemas.microsoft.com/office/drawing/2014/main" id="{A599D039-88DB-EE44-E14F-469F8DBF4AD9}"/>
              </a:ext>
            </a:extLst>
          </p:cNvPr>
          <p:cNvSpPr>
            <a:spLocks noGrp="1"/>
          </p:cNvSpPr>
          <p:nvPr>
            <p:ph idx="1"/>
          </p:nvPr>
        </p:nvSpPr>
        <p:spPr>
          <a:xfrm>
            <a:off x="999544" y="2470244"/>
            <a:ext cx="5334197" cy="3802432"/>
          </a:xfrm>
        </p:spPr>
        <p:txBody>
          <a:bodyPr anchor="ctr">
            <a:normAutofit/>
          </a:bodyPr>
          <a:lstStyle/>
          <a:p>
            <a:r>
              <a:rPr lang="en-US" sz="2400" b="1" dirty="0"/>
              <a:t>Enhanced Problem Solving</a:t>
            </a:r>
          </a:p>
          <a:p>
            <a:pPr lvl="1"/>
            <a:r>
              <a:rPr lang="en-US" dirty="0"/>
              <a:t>Inclusion encourages team members to share ideas openly</a:t>
            </a:r>
          </a:p>
          <a:p>
            <a:pPr lvl="1"/>
            <a:endParaRPr lang="en-US" dirty="0"/>
          </a:p>
          <a:p>
            <a:r>
              <a:rPr lang="en-US" sz="2400" b="1" dirty="0"/>
              <a:t>Trust and Accountability</a:t>
            </a:r>
          </a:p>
          <a:p>
            <a:pPr lvl="1"/>
            <a:r>
              <a:rPr lang="en-US" dirty="0"/>
              <a:t>Patients and staff more likely to trust and engage in investigation processes when representation and inclusion on team </a:t>
            </a:r>
          </a:p>
          <a:p>
            <a:pPr lvl="1"/>
            <a:endParaRPr lang="en-US" sz="2000" dirty="0"/>
          </a:p>
          <a:p>
            <a:endParaRPr lang="en-US" sz="2000" dirty="0"/>
          </a:p>
        </p:txBody>
      </p:sp>
      <p:pic>
        <p:nvPicPr>
          <p:cNvPr id="5" name="Picture 4" descr="Hands-on top of each other">
            <a:extLst>
              <a:ext uri="{FF2B5EF4-FFF2-40B4-BE49-F238E27FC236}">
                <a16:creationId xmlns:a16="http://schemas.microsoft.com/office/drawing/2014/main" id="{D5958C60-C5F9-0F6C-02E5-DA853D1BDCCD}"/>
              </a:ext>
            </a:extLst>
          </p:cNvPr>
          <p:cNvPicPr>
            <a:picLocks noChangeAspect="1"/>
          </p:cNvPicPr>
          <p:nvPr/>
        </p:nvPicPr>
        <p:blipFill>
          <a:blip r:embed="rId3"/>
          <a:srcRect l="54362" r="1166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609885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E065D-2DD6-7C76-04D9-2C38328EEF30}"/>
              </a:ext>
            </a:extLst>
          </p:cNvPr>
          <p:cNvSpPr>
            <a:spLocks noGrp="1"/>
          </p:cNvSpPr>
          <p:nvPr>
            <p:ph type="title"/>
          </p:nvPr>
        </p:nvSpPr>
        <p:spPr/>
        <p:txBody>
          <a:bodyPr/>
          <a:lstStyle/>
          <a:p>
            <a:r>
              <a:rPr lang="en-US" dirty="0"/>
              <a:t>References/Resources </a:t>
            </a:r>
          </a:p>
        </p:txBody>
      </p:sp>
      <p:sp>
        <p:nvSpPr>
          <p:cNvPr id="3" name="Content Placeholder 2">
            <a:extLst>
              <a:ext uri="{FF2B5EF4-FFF2-40B4-BE49-F238E27FC236}">
                <a16:creationId xmlns:a16="http://schemas.microsoft.com/office/drawing/2014/main" id="{054DCAB4-AD9D-ECD4-DAA8-52C8F7D0ADFC}"/>
              </a:ext>
            </a:extLst>
          </p:cNvPr>
          <p:cNvSpPr>
            <a:spLocks noGrp="1"/>
          </p:cNvSpPr>
          <p:nvPr>
            <p:ph idx="1"/>
          </p:nvPr>
        </p:nvSpPr>
        <p:spPr/>
        <p:txBody>
          <a:bodyPr/>
          <a:lstStyle/>
          <a:p>
            <a:r>
              <a:rPr lang="en-US" sz="2800" dirty="0"/>
              <a:t>Huben-Kearney, A., Fischer-Sanchez, </a:t>
            </a:r>
            <a:r>
              <a:rPr lang="en-US" sz="2800" dirty="0" err="1"/>
              <a:t>D.,Wilburn</a:t>
            </a:r>
            <a:r>
              <a:rPr lang="en-US" sz="2800" dirty="0"/>
              <a:t>, B.2024 AHA/ASHRM White Paper </a:t>
            </a:r>
            <a:r>
              <a:rPr lang="en-US" sz="2800" dirty="0">
                <a:solidFill>
                  <a:srgbClr val="0563C1"/>
                </a:solidFill>
                <a:latin typeface="+mn-lt"/>
                <a:hlinkClick r:id="rId2">
                  <a:extLst>
                    <a:ext uri="{A12FA001-AC4F-418D-AE19-62706E023703}">
                      <ahyp:hlinkClr xmlns:ahyp="http://schemas.microsoft.com/office/drawing/2018/hyperlinkcolor" val="tx"/>
                    </a:ext>
                  </a:extLst>
                </a:hlinkClick>
              </a:rPr>
              <a:t>White Paper: Recognizing and Managing Bias in Digital Health | ASHRM</a:t>
            </a:r>
            <a:endParaRPr lang="en-US" sz="2800" dirty="0">
              <a:solidFill>
                <a:srgbClr val="0563C1"/>
              </a:solidFill>
              <a:latin typeface="+mn-lt"/>
            </a:endParaRPr>
          </a:p>
          <a:p>
            <a:r>
              <a:rPr lang="en-US" sz="2800" dirty="0"/>
              <a:t>Fischer-Sanchez, D., Huben-Kearney, A., Wertheimer, M., Wilburn, B. 2021. </a:t>
            </a:r>
            <a:r>
              <a:rPr lang="en-US" sz="2800" dirty="0">
                <a:hlinkClick r:id="rId3"/>
              </a:rPr>
              <a:t>White Paper: Recognizing and Managing Bias in the Ambulatory Health Care/Outpatient Setting | ASHRM</a:t>
            </a:r>
            <a:endParaRPr lang="en-US" sz="2800" dirty="0"/>
          </a:p>
          <a:p>
            <a:r>
              <a:rPr lang="en-US" sz="2800" dirty="0">
                <a:solidFill>
                  <a:srgbClr val="595959"/>
                </a:solidFill>
              </a:rPr>
              <a:t>Huben-Kearney, A., Fischer-Sanchez, D., Wertheimer, M., Wilburn, B. 2023. </a:t>
            </a:r>
            <a:r>
              <a:rPr lang="en-US" sz="2800" dirty="0">
                <a:hlinkClick r:id="rId4"/>
              </a:rPr>
              <a:t>White Paper: Recognizing and Managing Bias in the Inpatient Health Care Setting | </a:t>
            </a:r>
            <a:r>
              <a:rPr lang="en-US" sz="2800" dirty="0" err="1">
                <a:hlinkClick r:id="rId4"/>
              </a:rPr>
              <a:t>ASHRMWhite</a:t>
            </a:r>
            <a:r>
              <a:rPr lang="en-US" sz="2800" dirty="0">
                <a:hlinkClick r:id="rId4"/>
              </a:rPr>
              <a:t> Paper: Recognizing and Managing Bias in the Inpatient Health Care Setting | ASHRM</a:t>
            </a:r>
            <a:endParaRPr lang="en-US" sz="2800" dirty="0"/>
          </a:p>
          <a:p>
            <a:endParaRPr lang="en-US" dirty="0"/>
          </a:p>
        </p:txBody>
      </p:sp>
    </p:spTree>
    <p:extLst>
      <p:ext uri="{BB962C8B-B14F-4D97-AF65-F5344CB8AC3E}">
        <p14:creationId xmlns:p14="http://schemas.microsoft.com/office/powerpoint/2010/main" val="1404733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64C8AF-F7FC-500F-0879-F77DE96445A1}"/>
              </a:ext>
            </a:extLst>
          </p:cNvPr>
          <p:cNvSpPr>
            <a:spLocks noGrp="1"/>
          </p:cNvSpPr>
          <p:nvPr>
            <p:ph type="title"/>
          </p:nvPr>
        </p:nvSpPr>
        <p:spPr>
          <a:xfrm>
            <a:off x="808638" y="386930"/>
            <a:ext cx="9236700" cy="1188950"/>
          </a:xfrm>
        </p:spPr>
        <p:txBody>
          <a:bodyPr anchor="b">
            <a:normAutofit/>
          </a:bodyPr>
          <a:lstStyle/>
          <a:p>
            <a:r>
              <a:rPr lang="en-US" sz="5400"/>
              <a:t>Thank you</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268F2E2-02F8-1AF3-F7AF-BB2C64FFA9CF}"/>
              </a:ext>
            </a:extLst>
          </p:cNvPr>
          <p:cNvSpPr>
            <a:spLocks noGrp="1"/>
          </p:cNvSpPr>
          <p:nvPr>
            <p:ph idx="1"/>
          </p:nvPr>
        </p:nvSpPr>
        <p:spPr>
          <a:xfrm>
            <a:off x="793660" y="2203079"/>
            <a:ext cx="10051124" cy="3831962"/>
          </a:xfrm>
        </p:spPr>
        <p:txBody>
          <a:bodyPr anchor="ctr">
            <a:normAutofit fontScale="92500" lnSpcReduction="10000"/>
          </a:bodyPr>
          <a:lstStyle/>
          <a:p>
            <a:pPr marL="0" indent="0" algn="ctr">
              <a:buNone/>
            </a:pPr>
            <a:r>
              <a:rPr lang="en-US" sz="3200" dirty="0"/>
              <a:t>Questions?</a:t>
            </a:r>
          </a:p>
          <a:p>
            <a:endParaRPr lang="en-US" sz="1700" dirty="0"/>
          </a:p>
          <a:p>
            <a:pPr marL="0" indent="0" fontAlgn="base">
              <a:buNone/>
            </a:pPr>
            <a:r>
              <a:rPr lang="en-US" sz="2400" b="1" i="0" dirty="0">
                <a:effectLst/>
              </a:rPr>
              <a:t>Anne Huben-Kearney</a:t>
            </a:r>
            <a:r>
              <a:rPr lang="en-US" sz="2400" b="0" i="0" dirty="0">
                <a:effectLst/>
              </a:rPr>
              <a:t> BSN, MPA, DFASHRM, CPHQ, CPHRM, CPPS</a:t>
            </a:r>
          </a:p>
          <a:p>
            <a:pPr marL="0" indent="0" fontAlgn="base">
              <a:buNone/>
            </a:pPr>
            <a:r>
              <a:rPr lang="en-US" sz="2400" b="0" i="0" dirty="0">
                <a:effectLst/>
              </a:rPr>
              <a:t>Risk and Patient Safety Consultant </a:t>
            </a:r>
          </a:p>
          <a:p>
            <a:pPr marL="0" indent="0" fontAlgn="base">
              <a:buNone/>
            </a:pPr>
            <a:r>
              <a:rPr lang="en-US" sz="2400" b="0" i="0" dirty="0">
                <a:effectLst/>
              </a:rPr>
              <a:t>annechubenkearney@gmail.com</a:t>
            </a:r>
          </a:p>
          <a:p>
            <a:endParaRPr lang="en-US" sz="2400" dirty="0"/>
          </a:p>
          <a:p>
            <a:pPr marL="0" indent="0">
              <a:buNone/>
            </a:pPr>
            <a:r>
              <a:rPr lang="en-US" sz="2400" b="1" dirty="0"/>
              <a:t>Josh Hyatt </a:t>
            </a:r>
            <a:r>
              <a:rPr lang="en-US" sz="2400" dirty="0"/>
              <a:t>DHS, MBE, MHL, DFASHRM, CPHRM, CPPS, HEC-C</a:t>
            </a:r>
          </a:p>
          <a:p>
            <a:pPr marL="0" indent="0">
              <a:buNone/>
            </a:pPr>
            <a:r>
              <a:rPr lang="en-US" sz="2400" dirty="0"/>
              <a:t>Principal Consultant, Hyatt Healthcare</a:t>
            </a:r>
          </a:p>
          <a:p>
            <a:pPr marL="0" indent="0">
              <a:buNone/>
            </a:pPr>
            <a:r>
              <a:rPr lang="en-US" sz="2400" dirty="0"/>
              <a:t>Josh.Hyatt@alumni.Harvard.edu</a:t>
            </a:r>
          </a:p>
        </p:txBody>
      </p:sp>
    </p:spTree>
    <p:extLst>
      <p:ext uri="{BB962C8B-B14F-4D97-AF65-F5344CB8AC3E}">
        <p14:creationId xmlns:p14="http://schemas.microsoft.com/office/powerpoint/2010/main" val="59512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1863</TotalTime>
  <Words>5244</Words>
  <Application>Microsoft Office PowerPoint</Application>
  <PresentationFormat>Widescreen</PresentationFormat>
  <Paragraphs>294</Paragraphs>
  <Slides>20</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Calibri</vt:lpstr>
      <vt:lpstr>Proxima Nova Rg</vt:lpstr>
      <vt:lpstr>Office Theme</vt:lpstr>
      <vt:lpstr>Countering Implicit Bias in Risk Investigations</vt:lpstr>
      <vt:lpstr>Legal Disclaimer</vt:lpstr>
      <vt:lpstr>Objectives</vt:lpstr>
      <vt:lpstr>What Is Bias? </vt:lpstr>
      <vt:lpstr>Implicit vs. Explicit Bias </vt:lpstr>
      <vt:lpstr>Bias as a Risk to Healthcare Organizations</vt:lpstr>
      <vt:lpstr>Bias and Event Investigations</vt:lpstr>
      <vt:lpstr>Bias and Decision-Making</vt:lpstr>
      <vt:lpstr>How Implicit Bias Influences Decision Making </vt:lpstr>
      <vt:lpstr>How Implicit Bias Influences Decision Making </vt:lpstr>
      <vt:lpstr>Best Practices</vt:lpstr>
      <vt:lpstr>Why Bias Mitigation Matters in Investigations</vt:lpstr>
      <vt:lpstr>Practice Self-Awareness and Reflective Inquiry</vt:lpstr>
      <vt:lpstr>Design Bias-Resistant Investigation Processes</vt:lpstr>
      <vt:lpstr>Build Systems That Support Equity and Objectivity</vt:lpstr>
      <vt:lpstr>Team Diversity</vt:lpstr>
      <vt:lpstr>Diversity/Inclusion on Investigative Teams </vt:lpstr>
      <vt:lpstr>Diversity/Inclusion on Investigative Teams </vt:lpstr>
      <vt:lpstr>References/Resources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HK</dc:creator>
  <cp:lastModifiedBy>Ravenelle, Erica</cp:lastModifiedBy>
  <cp:revision>3</cp:revision>
  <dcterms:created xsi:type="dcterms:W3CDTF">2025-03-23T17:39:53Z</dcterms:created>
  <dcterms:modified xsi:type="dcterms:W3CDTF">2026-03-31T12:57:17Z</dcterms:modified>
</cp:coreProperties>
</file>