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34"/>
  </p:notesMasterIdLst>
  <p:sldIdLst>
    <p:sldId id="264" r:id="rId2"/>
    <p:sldId id="300" r:id="rId3"/>
    <p:sldId id="298" r:id="rId4"/>
    <p:sldId id="267" r:id="rId5"/>
    <p:sldId id="268" r:id="rId6"/>
    <p:sldId id="269" r:id="rId7"/>
    <p:sldId id="270" r:id="rId8"/>
    <p:sldId id="271" r:id="rId9"/>
    <p:sldId id="272" r:id="rId10"/>
    <p:sldId id="273" r:id="rId11"/>
    <p:sldId id="274" r:id="rId12"/>
    <p:sldId id="275" r:id="rId13"/>
    <p:sldId id="276" r:id="rId14"/>
    <p:sldId id="277" r:id="rId15"/>
    <p:sldId id="278" r:id="rId16"/>
    <p:sldId id="266" r:id="rId17"/>
    <p:sldId id="279" r:id="rId18"/>
    <p:sldId id="280" r:id="rId19"/>
    <p:sldId id="281" r:id="rId20"/>
    <p:sldId id="282" r:id="rId21"/>
    <p:sldId id="283" r:id="rId22"/>
    <p:sldId id="284" r:id="rId23"/>
    <p:sldId id="285" r:id="rId24"/>
    <p:sldId id="287" r:id="rId25"/>
    <p:sldId id="288" r:id="rId26"/>
    <p:sldId id="286" r:id="rId27"/>
    <p:sldId id="289" r:id="rId28"/>
    <p:sldId id="290" r:id="rId29"/>
    <p:sldId id="291" r:id="rId30"/>
    <p:sldId id="292" r:id="rId31"/>
    <p:sldId id="293" r:id="rId32"/>
    <p:sldId id="29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5D005-1D7C-4763-A8D0-ED0E9C4C2B08}" type="datetimeFigureOut">
              <a:rPr lang="en-US" smtClean="0"/>
              <a:t>8/28/2023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AF01F-7892-46D6-8A72-1E3687A87A3E}" type="slidenum">
              <a:rPr lang="en-US" smtClean="0"/>
              <a:t>‹#›</a:t>
            </a:fld>
            <a:endParaRPr lang="en-US"/>
          </a:p>
        </p:txBody>
      </p:sp>
    </p:spTree>
    <p:extLst>
      <p:ext uri="{BB962C8B-B14F-4D97-AF65-F5344CB8AC3E}">
        <p14:creationId xmlns:p14="http://schemas.microsoft.com/office/powerpoint/2010/main" val="2655523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F9D1ED-7966-401C-A69E-6018AFA028EA}" type="slidenum">
              <a:rPr lang="en-US" smtClean="0"/>
              <a:t>3</a:t>
            </a:fld>
            <a:endParaRPr lang="en-US"/>
          </a:p>
        </p:txBody>
      </p:sp>
    </p:spTree>
    <p:extLst>
      <p:ext uri="{BB962C8B-B14F-4D97-AF65-F5344CB8AC3E}">
        <p14:creationId xmlns:p14="http://schemas.microsoft.com/office/powerpoint/2010/main" val="3799577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2483C84-9422-4D74-9E8D-475512A60B67}" type="datetimeFigureOut">
              <a:rPr lang="en-US" smtClean="0"/>
              <a:t>8/28/2023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1635E9A1-D9BA-4B9F-B49B-F6772E483D5A}"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01731421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483C84-9422-4D74-9E8D-475512A60B67}"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5E9A1-D9BA-4B9F-B49B-F6772E483D5A}" type="slidenum">
              <a:rPr lang="en-US" smtClean="0"/>
              <a:t>‹#›</a:t>
            </a:fld>
            <a:endParaRPr lang="en-US"/>
          </a:p>
        </p:txBody>
      </p:sp>
    </p:spTree>
    <p:extLst>
      <p:ext uri="{BB962C8B-B14F-4D97-AF65-F5344CB8AC3E}">
        <p14:creationId xmlns:p14="http://schemas.microsoft.com/office/powerpoint/2010/main" val="2627255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483C84-9422-4D74-9E8D-475512A60B67}"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5E9A1-D9BA-4B9F-B49B-F6772E483D5A}" type="slidenum">
              <a:rPr lang="en-US" smtClean="0"/>
              <a:t>‹#›</a:t>
            </a:fld>
            <a:endParaRPr lang="en-US"/>
          </a:p>
        </p:txBody>
      </p:sp>
    </p:spTree>
    <p:extLst>
      <p:ext uri="{BB962C8B-B14F-4D97-AF65-F5344CB8AC3E}">
        <p14:creationId xmlns:p14="http://schemas.microsoft.com/office/powerpoint/2010/main" val="953589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483C84-9422-4D74-9E8D-475512A60B67}"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5E9A1-D9BA-4B9F-B49B-F6772E483D5A}" type="slidenum">
              <a:rPr lang="en-US" smtClean="0"/>
              <a:t>‹#›</a:t>
            </a:fld>
            <a:endParaRPr lang="en-US"/>
          </a:p>
        </p:txBody>
      </p:sp>
    </p:spTree>
    <p:extLst>
      <p:ext uri="{BB962C8B-B14F-4D97-AF65-F5344CB8AC3E}">
        <p14:creationId xmlns:p14="http://schemas.microsoft.com/office/powerpoint/2010/main" val="217839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2483C84-9422-4D74-9E8D-475512A60B67}" type="datetimeFigureOut">
              <a:rPr lang="en-US" smtClean="0"/>
              <a:t>8/28/2023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1635E9A1-D9BA-4B9F-B49B-F6772E483D5A}"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0577099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483C84-9422-4D74-9E8D-475512A60B67}"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5E9A1-D9BA-4B9F-B49B-F6772E483D5A}" type="slidenum">
              <a:rPr lang="en-US" smtClean="0"/>
              <a:t>‹#›</a:t>
            </a:fld>
            <a:endParaRPr lang="en-US"/>
          </a:p>
        </p:txBody>
      </p:sp>
    </p:spTree>
    <p:extLst>
      <p:ext uri="{BB962C8B-B14F-4D97-AF65-F5344CB8AC3E}">
        <p14:creationId xmlns:p14="http://schemas.microsoft.com/office/powerpoint/2010/main" val="1774367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483C84-9422-4D74-9E8D-475512A60B67}" type="datetimeFigureOut">
              <a:rPr lang="en-US" smtClean="0"/>
              <a:t>8/28/2023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35E9A1-D9BA-4B9F-B49B-F6772E483D5A}" type="slidenum">
              <a:rPr lang="en-US" smtClean="0"/>
              <a:t>‹#›</a:t>
            </a:fld>
            <a:endParaRPr lang="en-US"/>
          </a:p>
        </p:txBody>
      </p:sp>
    </p:spTree>
    <p:extLst>
      <p:ext uri="{BB962C8B-B14F-4D97-AF65-F5344CB8AC3E}">
        <p14:creationId xmlns:p14="http://schemas.microsoft.com/office/powerpoint/2010/main" val="55424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483C84-9422-4D74-9E8D-475512A60B67}" type="datetimeFigureOut">
              <a:rPr lang="en-US" smtClean="0"/>
              <a:t>8/28/2023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35E9A1-D9BA-4B9F-B49B-F6772E483D5A}" type="slidenum">
              <a:rPr lang="en-US" smtClean="0"/>
              <a:t>‹#›</a:t>
            </a:fld>
            <a:endParaRPr lang="en-US"/>
          </a:p>
        </p:txBody>
      </p:sp>
    </p:spTree>
    <p:extLst>
      <p:ext uri="{BB962C8B-B14F-4D97-AF65-F5344CB8AC3E}">
        <p14:creationId xmlns:p14="http://schemas.microsoft.com/office/powerpoint/2010/main" val="245016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83C84-9422-4D74-9E8D-475512A60B67}" type="datetimeFigureOut">
              <a:rPr lang="en-US" smtClean="0"/>
              <a:t>8/28/2023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35E9A1-D9BA-4B9F-B49B-F6772E483D5A}" type="slidenum">
              <a:rPr lang="en-US" smtClean="0"/>
              <a:t>‹#›</a:t>
            </a:fld>
            <a:endParaRPr lang="en-US"/>
          </a:p>
        </p:txBody>
      </p:sp>
    </p:spTree>
    <p:extLst>
      <p:ext uri="{BB962C8B-B14F-4D97-AF65-F5344CB8AC3E}">
        <p14:creationId xmlns:p14="http://schemas.microsoft.com/office/powerpoint/2010/main" val="689969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2483C84-9422-4D74-9E8D-475512A60B67}" type="datetimeFigureOut">
              <a:rPr lang="en-US" smtClean="0"/>
              <a:t>8/28/2023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635E9A1-D9BA-4B9F-B49B-F6772E483D5A}"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90771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2483C84-9422-4D74-9E8D-475512A60B67}" type="datetimeFigureOut">
              <a:rPr lang="en-US" smtClean="0"/>
              <a:t>8/28/2023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635E9A1-D9BA-4B9F-B49B-F6772E483D5A}"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95164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2483C84-9422-4D74-9E8D-475512A60B67}" type="datetimeFigureOut">
              <a:rPr lang="en-US" smtClean="0"/>
              <a:t>8/28/2023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1635E9A1-D9BA-4B9F-B49B-F6772E483D5A}"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869768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jhoban@morrisonmahoney.com" TargetMode="External"/><Relationship Id="rId2" Type="http://schemas.openxmlformats.org/officeDocument/2006/relationships/hyperlink" Target="mailto:Janell.Forget@Umassmemorial.org"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hyperlink" Target="https://www.flickr.com/photos/12590136@N07/15104006386" TargetMode="External"/><Relationship Id="rId13" Type="http://schemas.openxmlformats.org/officeDocument/2006/relationships/hyperlink" Target="https://creativecommons.org/licenses/by/2.0/?ref=openverse" TargetMode="External"/><Relationship Id="rId18" Type="http://schemas.openxmlformats.org/officeDocument/2006/relationships/hyperlink" Target="https://creativecommons.org/licenses/by-nc/2.0/?ref=openverse" TargetMode="External"/><Relationship Id="rId26" Type="http://schemas.openxmlformats.org/officeDocument/2006/relationships/hyperlink" Target="https://www.flickr.com/photos/72616463@N00/11796793735" TargetMode="External"/><Relationship Id="rId39" Type="http://schemas.openxmlformats.org/officeDocument/2006/relationships/hyperlink" Target="https://www.flickr.com/photos/37996646802@N01/16435914676" TargetMode="External"/><Relationship Id="rId3" Type="http://schemas.openxmlformats.org/officeDocument/2006/relationships/hyperlink" Target="https://www.flickr.com/photos/84568447@N00" TargetMode="External"/><Relationship Id="rId21" Type="http://schemas.openxmlformats.org/officeDocument/2006/relationships/hyperlink" Target="https://www.flickr.com/photos/12845888@N06/3646050634" TargetMode="External"/><Relationship Id="rId34" Type="http://schemas.openxmlformats.org/officeDocument/2006/relationships/hyperlink" Target="https://www.flickr.com/photos/31167076@N07" TargetMode="External"/><Relationship Id="rId42" Type="http://schemas.openxmlformats.org/officeDocument/2006/relationships/hyperlink" Target="https://www.flickr.com/photos/75734231@N05" TargetMode="External"/><Relationship Id="rId7" Type="http://schemas.openxmlformats.org/officeDocument/2006/relationships/hyperlink" Target="https://creativecommons.org/licenses/by-sa/3.0/?ref=openverse" TargetMode="External"/><Relationship Id="rId12" Type="http://schemas.openxmlformats.org/officeDocument/2006/relationships/hyperlink" Target="https://www.flickr.com/photos/152824664@N07" TargetMode="External"/><Relationship Id="rId17" Type="http://schemas.openxmlformats.org/officeDocument/2006/relationships/hyperlink" Target="https://www.flickr.com/photos/21233184@N02" TargetMode="External"/><Relationship Id="rId25" Type="http://schemas.openxmlformats.org/officeDocument/2006/relationships/hyperlink" Target="https://commons.wikimedia.org/w/index.php?curid=24371646" TargetMode="External"/><Relationship Id="rId33" Type="http://schemas.openxmlformats.org/officeDocument/2006/relationships/hyperlink" Target="https://www.flickr.com/photos/31167076@N07/5471047557" TargetMode="External"/><Relationship Id="rId38" Type="http://schemas.openxmlformats.org/officeDocument/2006/relationships/hyperlink" Target="https://www.flickr.com/photos/25945304@N00" TargetMode="External"/><Relationship Id="rId2" Type="http://schemas.openxmlformats.org/officeDocument/2006/relationships/hyperlink" Target="https://www.flickr.com/photos/84568447@N00/2058683554" TargetMode="External"/><Relationship Id="rId16" Type="http://schemas.openxmlformats.org/officeDocument/2006/relationships/hyperlink" Target="https://www.flickr.com/photos/21233184@N02/4265726175" TargetMode="External"/><Relationship Id="rId20" Type="http://schemas.openxmlformats.org/officeDocument/2006/relationships/hyperlink" Target="https://www.flickr.com/photos/60797425@N00" TargetMode="External"/><Relationship Id="rId29" Type="http://schemas.openxmlformats.org/officeDocument/2006/relationships/hyperlink" Target="https://www.flickr.com/photos/63592766@N03" TargetMode="External"/><Relationship Id="rId41" Type="http://schemas.openxmlformats.org/officeDocument/2006/relationships/hyperlink" Target="https://www.flickr.com/photos/75734231@N05/6972591998" TargetMode="External"/><Relationship Id="rId1" Type="http://schemas.openxmlformats.org/officeDocument/2006/relationships/slideLayout" Target="../slideLayouts/slideLayout1.xml"/><Relationship Id="rId6" Type="http://schemas.openxmlformats.org/officeDocument/2006/relationships/hyperlink" Target="https://commons.wikimedia.org/w/index.php?title=User:Tibor_antaloczy&amp;action=edit&amp;redlink=1" TargetMode="External"/><Relationship Id="rId11" Type="http://schemas.openxmlformats.org/officeDocument/2006/relationships/hyperlink" Target="https://www.flickr.com/photos/152824664@N07/30212411048" TargetMode="External"/><Relationship Id="rId24" Type="http://schemas.openxmlformats.org/officeDocument/2006/relationships/hyperlink" Target="https://www.flickr.com/photos/24740879@N02" TargetMode="External"/><Relationship Id="rId32" Type="http://schemas.openxmlformats.org/officeDocument/2006/relationships/hyperlink" Target="https://www.flickr.com/photos/24468935@N03" TargetMode="External"/><Relationship Id="rId37" Type="http://schemas.openxmlformats.org/officeDocument/2006/relationships/hyperlink" Target="https://www.flickr.com/photos/25945304@N00/1438403889" TargetMode="External"/><Relationship Id="rId40" Type="http://schemas.openxmlformats.org/officeDocument/2006/relationships/hyperlink" Target="https://www.flickr.com/photos/37996646802@N01" TargetMode="External"/><Relationship Id="rId5" Type="http://schemas.openxmlformats.org/officeDocument/2006/relationships/hyperlink" Target="https://commons.wikimedia.org/w/index.php?curid=17117327" TargetMode="External"/><Relationship Id="rId15" Type="http://schemas.openxmlformats.org/officeDocument/2006/relationships/hyperlink" Target="https://www.flickr.com/photos/32104790@N02" TargetMode="External"/><Relationship Id="rId23" Type="http://schemas.openxmlformats.org/officeDocument/2006/relationships/hyperlink" Target="https://www.flickr.com/photos/24740879@N02/4608839877" TargetMode="External"/><Relationship Id="rId28" Type="http://schemas.openxmlformats.org/officeDocument/2006/relationships/hyperlink" Target="https://www.flickr.com/photos/63592766@N03/21862962840" TargetMode="External"/><Relationship Id="rId36" Type="http://schemas.openxmlformats.org/officeDocument/2006/relationships/hyperlink" Target="https://www.flickr.com/photos/54591706@N02" TargetMode="External"/><Relationship Id="rId10" Type="http://schemas.openxmlformats.org/officeDocument/2006/relationships/hyperlink" Target="https://creativecommons.org/licenses/by-sa/2.0/?ref=openverse" TargetMode="External"/><Relationship Id="rId19" Type="http://schemas.openxmlformats.org/officeDocument/2006/relationships/hyperlink" Target="https://www.flickr.com/photos/60797425@N00/5532023147" TargetMode="External"/><Relationship Id="rId31" Type="http://schemas.openxmlformats.org/officeDocument/2006/relationships/hyperlink" Target="https://www.flickr.com/photos/24468935@N03/4170561734" TargetMode="External"/><Relationship Id="rId4" Type="http://schemas.openxmlformats.org/officeDocument/2006/relationships/hyperlink" Target="https://creativecommons.org/licenses/by-nd-nc/2.0/jp/?ref=openverse" TargetMode="External"/><Relationship Id="rId9" Type="http://schemas.openxmlformats.org/officeDocument/2006/relationships/hyperlink" Target="https://www.flickr.com/photos/12590136@N07" TargetMode="External"/><Relationship Id="rId14" Type="http://schemas.openxmlformats.org/officeDocument/2006/relationships/hyperlink" Target="https://www.flickr.com/photos/32104790@N02/11432595805" TargetMode="External"/><Relationship Id="rId22" Type="http://schemas.openxmlformats.org/officeDocument/2006/relationships/hyperlink" Target="https://www.flickr.com/photos/12845888@N06" TargetMode="External"/><Relationship Id="rId27" Type="http://schemas.openxmlformats.org/officeDocument/2006/relationships/hyperlink" Target="https://www.flickr.com/photos/72616463@N00" TargetMode="External"/><Relationship Id="rId30" Type="http://schemas.openxmlformats.org/officeDocument/2006/relationships/hyperlink" Target="https://creativecommons.org/licenses/by-nc-sa/2.0/?ref=openverse" TargetMode="External"/><Relationship Id="rId35" Type="http://schemas.openxmlformats.org/officeDocument/2006/relationships/hyperlink" Target="https://www.flickr.com/photos/54591706@N02/851353564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3A509-25B5-45EB-8A60-29CED817514B}"/>
              </a:ext>
            </a:extLst>
          </p:cNvPr>
          <p:cNvSpPr>
            <a:spLocks noGrp="1"/>
          </p:cNvSpPr>
          <p:nvPr>
            <p:ph type="ctrTitle"/>
          </p:nvPr>
        </p:nvSpPr>
        <p:spPr>
          <a:xfrm>
            <a:off x="717550" y="1025974"/>
            <a:ext cx="10756900" cy="2098226"/>
          </a:xfrm>
        </p:spPr>
        <p:txBody>
          <a:bodyPr/>
          <a:lstStyle/>
          <a:p>
            <a:r>
              <a:rPr lang="en-US" sz="3600" dirty="0">
                <a:solidFill>
                  <a:srgbClr val="FF0000"/>
                </a:solidFill>
              </a:rPr>
              <a:t>Artificial Intelligence:</a:t>
            </a:r>
            <a:br>
              <a:rPr lang="en-US" sz="3600" dirty="0">
                <a:solidFill>
                  <a:srgbClr val="FF0000"/>
                </a:solidFill>
              </a:rPr>
            </a:br>
            <a:r>
              <a:rPr lang="en-US" sz="3600" dirty="0">
                <a:solidFill>
                  <a:srgbClr val="FF0000"/>
                </a:solidFill>
              </a:rPr>
              <a:t>The Risk is not artificial!</a:t>
            </a:r>
          </a:p>
        </p:txBody>
      </p:sp>
      <p:sp>
        <p:nvSpPr>
          <p:cNvPr id="3" name="Subtitle 2">
            <a:extLst>
              <a:ext uri="{FF2B5EF4-FFF2-40B4-BE49-F238E27FC236}">
                <a16:creationId xmlns:a16="http://schemas.microsoft.com/office/drawing/2014/main" id="{50E0D5E0-4ECA-467E-91ED-24A18EAA6D1D}"/>
              </a:ext>
            </a:extLst>
          </p:cNvPr>
          <p:cNvSpPr>
            <a:spLocks noGrp="1"/>
          </p:cNvSpPr>
          <p:nvPr>
            <p:ph type="subTitle" idx="1"/>
          </p:nvPr>
        </p:nvSpPr>
        <p:spPr>
          <a:xfrm>
            <a:off x="2055811" y="3884693"/>
            <a:ext cx="7199399" cy="1947333"/>
          </a:xfrm>
        </p:spPr>
        <p:txBody>
          <a:bodyPr>
            <a:normAutofit/>
          </a:bodyPr>
          <a:lstStyle/>
          <a:p>
            <a:r>
              <a:rPr lang="en-US" sz="2800" dirty="0"/>
              <a:t>Janell Forget, RN, BSN, JD, CPHRM, FASHRM</a:t>
            </a:r>
          </a:p>
          <a:p>
            <a:r>
              <a:rPr lang="en-US" sz="2800" dirty="0"/>
              <a:t>Joanne Hoban, Esq</a:t>
            </a:r>
          </a:p>
          <a:p>
            <a:endParaRPr lang="en-US" sz="2000" dirty="0"/>
          </a:p>
        </p:txBody>
      </p:sp>
    </p:spTree>
    <p:extLst>
      <p:ext uri="{BB962C8B-B14F-4D97-AF65-F5344CB8AC3E}">
        <p14:creationId xmlns:p14="http://schemas.microsoft.com/office/powerpoint/2010/main" val="3489912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9350B7E-2E8E-4BBF-847B-5D9CD50044E7}"/>
              </a:ext>
            </a:extLst>
          </p:cNvPr>
          <p:cNvSpPr>
            <a:spLocks noGrp="1"/>
          </p:cNvSpPr>
          <p:nvPr>
            <p:ph sz="half" idx="1"/>
          </p:nvPr>
        </p:nvSpPr>
        <p:spPr>
          <a:xfrm>
            <a:off x="1390650" y="1166018"/>
            <a:ext cx="2987040" cy="4525963"/>
          </a:xfrm>
        </p:spPr>
        <p:txBody>
          <a:bodyPr>
            <a:normAutofit fontScale="92500" lnSpcReduction="20000"/>
          </a:bodyPr>
          <a:lstStyle/>
          <a:p>
            <a:pPr marL="0" indent="0">
              <a:buNone/>
            </a:pPr>
            <a:r>
              <a:rPr lang="en-US" sz="2200" b="1" dirty="0"/>
              <a:t>Basic Biomedical Research</a:t>
            </a:r>
          </a:p>
          <a:p>
            <a:r>
              <a:rPr lang="en-US" sz="2200" dirty="0"/>
              <a:t>Automated Experiments</a:t>
            </a:r>
          </a:p>
          <a:p>
            <a:r>
              <a:rPr lang="en-US" sz="2200" dirty="0"/>
              <a:t>Automated Data Collection</a:t>
            </a:r>
          </a:p>
          <a:p>
            <a:r>
              <a:rPr lang="en-US" sz="2200" dirty="0"/>
              <a:t>Gene Function Annotation</a:t>
            </a:r>
          </a:p>
          <a:p>
            <a:r>
              <a:rPr lang="en-US" sz="2200" dirty="0"/>
              <a:t>Prediction of Transcription Factor Binding Sites</a:t>
            </a:r>
          </a:p>
          <a:p>
            <a:r>
              <a:rPr lang="en-US" sz="2200" dirty="0"/>
              <a:t>Simulation of Molecular Dynamics</a:t>
            </a:r>
          </a:p>
          <a:p>
            <a:r>
              <a:rPr lang="en-US" sz="2200" dirty="0"/>
              <a:t>Literature Mining</a:t>
            </a:r>
          </a:p>
          <a:p>
            <a:endParaRPr lang="en-US" dirty="0"/>
          </a:p>
        </p:txBody>
      </p:sp>
      <p:sp>
        <p:nvSpPr>
          <p:cNvPr id="6" name="Content Placeholder 5">
            <a:extLst>
              <a:ext uri="{FF2B5EF4-FFF2-40B4-BE49-F238E27FC236}">
                <a16:creationId xmlns:a16="http://schemas.microsoft.com/office/drawing/2014/main" id="{525FE9BF-D59B-44FF-A6D3-E3BA0D3DDE09}"/>
              </a:ext>
            </a:extLst>
          </p:cNvPr>
          <p:cNvSpPr>
            <a:spLocks noGrp="1"/>
          </p:cNvSpPr>
          <p:nvPr>
            <p:ph sz="half" idx="2"/>
          </p:nvPr>
        </p:nvSpPr>
        <p:spPr>
          <a:xfrm>
            <a:off x="4977765" y="1166017"/>
            <a:ext cx="2194560" cy="4525963"/>
          </a:xfrm>
        </p:spPr>
        <p:txBody>
          <a:bodyPr>
            <a:noAutofit/>
          </a:bodyPr>
          <a:lstStyle/>
          <a:p>
            <a:pPr marL="0" indent="0">
              <a:buNone/>
            </a:pPr>
            <a:r>
              <a:rPr lang="en-US" b="1" dirty="0"/>
              <a:t>Translational Research</a:t>
            </a:r>
          </a:p>
          <a:p>
            <a:r>
              <a:rPr lang="en-US" dirty="0"/>
              <a:t>Biomarker Discovery</a:t>
            </a:r>
          </a:p>
          <a:p>
            <a:r>
              <a:rPr lang="en-US" dirty="0"/>
              <a:t>Drug-Target prioritization</a:t>
            </a:r>
          </a:p>
          <a:p>
            <a:r>
              <a:rPr lang="en-US" dirty="0"/>
              <a:t>Drug Discovery</a:t>
            </a:r>
          </a:p>
          <a:p>
            <a:r>
              <a:rPr lang="en-US" dirty="0"/>
              <a:t>Drug Repurposing</a:t>
            </a:r>
          </a:p>
          <a:p>
            <a:r>
              <a:rPr lang="en-US" dirty="0"/>
              <a:t>Prediction of Chemical Toxicity</a:t>
            </a:r>
          </a:p>
          <a:p>
            <a:r>
              <a:rPr lang="en-US" dirty="0"/>
              <a:t>Genetic Variant Annotation </a:t>
            </a:r>
          </a:p>
        </p:txBody>
      </p:sp>
      <p:sp>
        <p:nvSpPr>
          <p:cNvPr id="3" name="Slide Number Placeholder 2">
            <a:extLst>
              <a:ext uri="{FF2B5EF4-FFF2-40B4-BE49-F238E27FC236}">
                <a16:creationId xmlns:a16="http://schemas.microsoft.com/office/drawing/2014/main" id="{FA349C2A-039F-4227-980A-6EE48E4329B1}"/>
              </a:ext>
            </a:extLst>
          </p:cNvPr>
          <p:cNvSpPr>
            <a:spLocks noGrp="1"/>
          </p:cNvSpPr>
          <p:nvPr>
            <p:ph type="sldNum" sz="quarter" idx="10"/>
          </p:nvPr>
        </p:nvSpPr>
        <p:spPr/>
        <p:txBody>
          <a:bodyPr/>
          <a:lstStyle/>
          <a:p>
            <a:fld id="{9B7C9AA8-325D-49C9-B846-7B41702E2AD0}" type="slidenum">
              <a:rPr lang="en-US" smtClean="0"/>
              <a:pPr/>
              <a:t>10</a:t>
            </a:fld>
            <a:endParaRPr lang="en-US" dirty="0"/>
          </a:p>
        </p:txBody>
      </p:sp>
      <p:sp>
        <p:nvSpPr>
          <p:cNvPr id="4" name="Title 3">
            <a:extLst>
              <a:ext uri="{FF2B5EF4-FFF2-40B4-BE49-F238E27FC236}">
                <a16:creationId xmlns:a16="http://schemas.microsoft.com/office/drawing/2014/main" id="{610DA4F3-53D8-4086-AF26-B64C5A2654AC}"/>
              </a:ext>
            </a:extLst>
          </p:cNvPr>
          <p:cNvSpPr>
            <a:spLocks noGrp="1"/>
          </p:cNvSpPr>
          <p:nvPr>
            <p:ph type="title"/>
          </p:nvPr>
        </p:nvSpPr>
        <p:spPr>
          <a:xfrm>
            <a:off x="1054100" y="114301"/>
            <a:ext cx="9601200" cy="1485900"/>
          </a:xfrm>
        </p:spPr>
        <p:txBody>
          <a:bodyPr/>
          <a:lstStyle/>
          <a:p>
            <a:r>
              <a:rPr lang="en-US" dirty="0"/>
              <a:t>What are the common sources?</a:t>
            </a:r>
          </a:p>
        </p:txBody>
      </p:sp>
      <p:sp>
        <p:nvSpPr>
          <p:cNvPr id="7" name="Content Placeholder 5">
            <a:extLst>
              <a:ext uri="{FF2B5EF4-FFF2-40B4-BE49-F238E27FC236}">
                <a16:creationId xmlns:a16="http://schemas.microsoft.com/office/drawing/2014/main" id="{3F847F12-4BA0-4718-A0BA-9B601A2C3276}"/>
              </a:ext>
            </a:extLst>
          </p:cNvPr>
          <p:cNvSpPr txBox="1">
            <a:spLocks/>
          </p:cNvSpPr>
          <p:nvPr/>
        </p:nvSpPr>
        <p:spPr>
          <a:xfrm>
            <a:off x="8039100" y="1140618"/>
            <a:ext cx="2194560" cy="4525963"/>
          </a:xfrm>
          <a:prstGeom prst="rect">
            <a:avLst/>
          </a:prstGeom>
        </p:spPr>
        <p:txBody>
          <a:bodyPr vert="horz" lIns="91440" tIns="45720" rIns="91440" bIns="45720" rtlCol="0">
            <a:noAutofit/>
          </a:bodyPr>
          <a:lstStyle>
            <a:lvl1pPr marL="182880" indent="-182880" algn="l" defTabSz="914400" rtl="0" eaLnBrk="1" latinLnBrk="0" hangingPunct="1">
              <a:spcBef>
                <a:spcPts val="600"/>
              </a:spcBef>
              <a:buSzPct val="10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48640" indent="-182880" algn="l" defTabSz="914400" rtl="0" eaLnBrk="1" latinLnBrk="0" hangingPunct="1">
              <a:spcBef>
                <a:spcPts val="600"/>
              </a:spcBef>
              <a:buSzPct val="8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914400" indent="-182880" algn="l" defTabSz="914400" rtl="0" eaLnBrk="1" latinLnBrk="0" hangingPunct="1">
              <a:spcBef>
                <a:spcPts val="600"/>
              </a:spcBef>
              <a:buSzPct val="8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80160" indent="-182880" algn="l" defTabSz="914400" rtl="0" eaLnBrk="1" latinLnBrk="0" hangingPunct="1">
              <a:spcBef>
                <a:spcPts val="600"/>
              </a:spcBef>
              <a:buSzPct val="8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645920" indent="-182880" algn="l" defTabSz="914400" rtl="0" eaLnBrk="1" latinLnBrk="0" hangingPunct="1">
              <a:spcBef>
                <a:spcPts val="600"/>
              </a:spcBef>
              <a:buSzPct val="8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Clinical Practice</a:t>
            </a:r>
          </a:p>
          <a:p>
            <a:r>
              <a:rPr lang="en-US" dirty="0"/>
              <a:t>Disease Diagnosis</a:t>
            </a:r>
          </a:p>
          <a:p>
            <a:r>
              <a:rPr lang="en-US" dirty="0"/>
              <a:t>Interpretation of Patient Genomes</a:t>
            </a:r>
          </a:p>
          <a:p>
            <a:r>
              <a:rPr lang="en-US" dirty="0"/>
              <a:t>Treatment Selection</a:t>
            </a:r>
          </a:p>
          <a:p>
            <a:r>
              <a:rPr lang="en-US" dirty="0"/>
              <a:t>Patient monitoring</a:t>
            </a:r>
          </a:p>
          <a:p>
            <a:r>
              <a:rPr lang="en-US" dirty="0"/>
              <a:t>Patient Risk Stratification for Primary Prevention</a:t>
            </a:r>
          </a:p>
        </p:txBody>
      </p:sp>
    </p:spTree>
    <p:extLst>
      <p:ext uri="{BB962C8B-B14F-4D97-AF65-F5344CB8AC3E}">
        <p14:creationId xmlns:p14="http://schemas.microsoft.com/office/powerpoint/2010/main" val="3003894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3FBED6-B017-4534-AEB7-05E25E74EF7A}"/>
              </a:ext>
            </a:extLst>
          </p:cNvPr>
          <p:cNvSpPr>
            <a:spLocks noGrp="1"/>
          </p:cNvSpPr>
          <p:nvPr>
            <p:ph type="sldNum" sz="quarter" idx="10"/>
          </p:nvPr>
        </p:nvSpPr>
        <p:spPr/>
        <p:txBody>
          <a:bodyPr/>
          <a:lstStyle/>
          <a:p>
            <a:fld id="{9B7C9AA8-325D-49C9-B846-7B41702E2AD0}" type="slidenum">
              <a:rPr lang="en-US" smtClean="0"/>
              <a:pPr/>
              <a:t>11</a:t>
            </a:fld>
            <a:endParaRPr lang="en-US" dirty="0"/>
          </a:p>
        </p:txBody>
      </p:sp>
      <p:sp>
        <p:nvSpPr>
          <p:cNvPr id="4" name="Title 3">
            <a:extLst>
              <a:ext uri="{FF2B5EF4-FFF2-40B4-BE49-F238E27FC236}">
                <a16:creationId xmlns:a16="http://schemas.microsoft.com/office/drawing/2014/main" id="{38F325E4-F9FE-4AAC-875E-2FD9707107C3}"/>
              </a:ext>
            </a:extLst>
          </p:cNvPr>
          <p:cNvSpPr>
            <a:spLocks noGrp="1"/>
          </p:cNvSpPr>
          <p:nvPr>
            <p:ph type="title"/>
          </p:nvPr>
        </p:nvSpPr>
        <p:spPr>
          <a:xfrm>
            <a:off x="977900" y="91985"/>
            <a:ext cx="9601200" cy="1485900"/>
          </a:xfrm>
        </p:spPr>
        <p:txBody>
          <a:bodyPr/>
          <a:lstStyle/>
          <a:p>
            <a:r>
              <a:rPr lang="en-US" dirty="0"/>
              <a:t>What are we doing?</a:t>
            </a:r>
          </a:p>
        </p:txBody>
      </p:sp>
      <p:pic>
        <p:nvPicPr>
          <p:cNvPr id="5126" name="Picture 6" descr="X-Rays Guide | Drugs.com">
            <a:extLst>
              <a:ext uri="{FF2B5EF4-FFF2-40B4-BE49-F238E27FC236}">
                <a16:creationId xmlns:a16="http://schemas.microsoft.com/office/drawing/2014/main" id="{F8083891-A261-49FD-8832-A76C73D60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8198" y="410774"/>
            <a:ext cx="1521069" cy="16478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question mark">
            <a:extLst>
              <a:ext uri="{FF2B5EF4-FFF2-40B4-BE49-F238E27FC236}">
                <a16:creationId xmlns:a16="http://schemas.microsoft.com/office/drawing/2014/main" id="{6953724F-ED9A-C000-8B21-57DDC4B94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405" y="2013888"/>
            <a:ext cx="2987295" cy="29872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Blood Glucose Level 106">
            <a:extLst>
              <a:ext uri="{FF2B5EF4-FFF2-40B4-BE49-F238E27FC236}">
                <a16:creationId xmlns:a16="http://schemas.microsoft.com/office/drawing/2014/main" id="{97286B59-6979-5437-B48B-AD920D7DF8B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652" y="4375241"/>
            <a:ext cx="1993415" cy="1494691"/>
          </a:xfrm>
          <a:prstGeom prst="rect">
            <a:avLst/>
          </a:prstGeom>
          <a:noFill/>
          <a:ln>
            <a:noFill/>
          </a:ln>
        </p:spPr>
      </p:pic>
      <p:pic>
        <p:nvPicPr>
          <p:cNvPr id="14" name="Picture 13" descr="Telehealth pack - blood pressure monitor, pulse rate monitor, body temperature monitor and mymedic box">
            <a:extLst>
              <a:ext uri="{FF2B5EF4-FFF2-40B4-BE49-F238E27FC236}">
                <a16:creationId xmlns:a16="http://schemas.microsoft.com/office/drawing/2014/main" id="{D4D24EE7-E15C-CC67-84E5-9D3C0696592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6762" y="2869208"/>
            <a:ext cx="1837643" cy="1119584"/>
          </a:xfrm>
          <a:prstGeom prst="rect">
            <a:avLst/>
          </a:prstGeom>
          <a:noFill/>
          <a:ln>
            <a:noFill/>
          </a:ln>
        </p:spPr>
      </p:pic>
      <p:pic>
        <p:nvPicPr>
          <p:cNvPr id="15" name="Picture 14" descr="Zeiss 510 Meta Confocal Microscope">
            <a:extLst>
              <a:ext uri="{FF2B5EF4-FFF2-40B4-BE49-F238E27FC236}">
                <a16:creationId xmlns:a16="http://schemas.microsoft.com/office/drawing/2014/main" id="{FBD52879-4D3B-34C3-0783-26B7BADB3C5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51025" y="4632738"/>
            <a:ext cx="1699325" cy="1434532"/>
          </a:xfrm>
          <a:prstGeom prst="rect">
            <a:avLst/>
          </a:prstGeom>
          <a:noFill/>
          <a:ln>
            <a:noFill/>
          </a:ln>
        </p:spPr>
      </p:pic>
      <p:pic>
        <p:nvPicPr>
          <p:cNvPr id="16" name="Picture 15" descr="Más de 400 investigadores y científicos / More than 400 researchers and scientists">
            <a:extLst>
              <a:ext uri="{FF2B5EF4-FFF2-40B4-BE49-F238E27FC236}">
                <a16:creationId xmlns:a16="http://schemas.microsoft.com/office/drawing/2014/main" id="{BF00F833-5925-1891-8D52-F7BA19D9468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41753" y="1120089"/>
            <a:ext cx="2127250" cy="1419225"/>
          </a:xfrm>
          <a:prstGeom prst="rect">
            <a:avLst/>
          </a:prstGeom>
          <a:noFill/>
          <a:ln>
            <a:noFill/>
          </a:ln>
        </p:spPr>
      </p:pic>
      <p:pic>
        <p:nvPicPr>
          <p:cNvPr id="17" name="Picture 16" descr="DA VINCI System">
            <a:extLst>
              <a:ext uri="{FF2B5EF4-FFF2-40B4-BE49-F238E27FC236}">
                <a16:creationId xmlns:a16="http://schemas.microsoft.com/office/drawing/2014/main" id="{033D57FA-0C48-068B-B595-09F2A57080E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55150" y="1861117"/>
            <a:ext cx="2287682" cy="1567883"/>
          </a:xfrm>
          <a:prstGeom prst="rect">
            <a:avLst/>
          </a:prstGeom>
          <a:noFill/>
          <a:ln>
            <a:noFill/>
          </a:ln>
        </p:spPr>
      </p:pic>
      <p:pic>
        <p:nvPicPr>
          <p:cNvPr id="18" name="Picture 17" descr="Zeiss 510 Meta Confocal Microscope">
            <a:extLst>
              <a:ext uri="{FF2B5EF4-FFF2-40B4-BE49-F238E27FC236}">
                <a16:creationId xmlns:a16="http://schemas.microsoft.com/office/drawing/2014/main" id="{4D64D708-008E-207D-E542-3C3FEC716AC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7306060" y="2822124"/>
            <a:ext cx="1065346" cy="1370822"/>
          </a:xfrm>
          <a:prstGeom prst="rect">
            <a:avLst/>
          </a:prstGeom>
          <a:noFill/>
          <a:ln>
            <a:noFill/>
          </a:ln>
        </p:spPr>
      </p:pic>
    </p:spTree>
    <p:extLst>
      <p:ext uri="{BB962C8B-B14F-4D97-AF65-F5344CB8AC3E}">
        <p14:creationId xmlns:p14="http://schemas.microsoft.com/office/powerpoint/2010/main" val="330932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ppt_x"/>
                                          </p:val>
                                        </p:tav>
                                        <p:tav tm="100000">
                                          <p:val>
                                            <p:strVal val="#ppt_x"/>
                                          </p:val>
                                        </p:tav>
                                      </p:tavLst>
                                    </p:anim>
                                    <p:anim calcmode="lin" valueType="num">
                                      <p:cBhvr additive="base">
                                        <p:cTn id="14"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mph" presetSubtype="0" fill="hold" nodeType="clickEffect">
                                  <p:stCondLst>
                                    <p:cond delay="0"/>
                                  </p:stCondLst>
                                  <p:childTnLst>
                                    <p:animRot by="21600000">
                                      <p:cBhvr>
                                        <p:cTn id="48"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598879-6E8D-428C-874D-66BB065E7FAD}"/>
              </a:ext>
            </a:extLst>
          </p:cNvPr>
          <p:cNvSpPr>
            <a:spLocks noGrp="1"/>
          </p:cNvSpPr>
          <p:nvPr>
            <p:ph idx="1"/>
          </p:nvPr>
        </p:nvSpPr>
        <p:spPr>
          <a:xfrm>
            <a:off x="1041400" y="1182886"/>
            <a:ext cx="10553700" cy="5270500"/>
          </a:xfrm>
        </p:spPr>
        <p:txBody>
          <a:bodyPr>
            <a:normAutofit lnSpcReduction="10000"/>
          </a:bodyPr>
          <a:lstStyle/>
          <a:p>
            <a:pPr marL="0" indent="0">
              <a:buNone/>
            </a:pPr>
            <a:r>
              <a:rPr lang="en-US" sz="1600" dirty="0"/>
              <a:t>UMass Memorial Health Artificial Intelligence / Data Mining Workgroup Charter</a:t>
            </a:r>
            <a:endParaRPr lang="en-US" sz="1600" b="1" dirty="0"/>
          </a:p>
          <a:p>
            <a:r>
              <a:rPr lang="en-US" sz="1600" b="1" dirty="0"/>
              <a:t>Background</a:t>
            </a:r>
            <a:br>
              <a:rPr lang="en-US" sz="1600" dirty="0"/>
            </a:br>
            <a:r>
              <a:rPr lang="en-US" sz="1600" dirty="0"/>
              <a:t>Artificial intelligence (AI), machine learning (ML) and data mining (DM) in our record represent important new tools for the practice of medicine.  They enable new capability but create new risks as well.  </a:t>
            </a:r>
          </a:p>
          <a:p>
            <a:r>
              <a:rPr lang="en-US" sz="1600" b="1" dirty="0"/>
              <a:t>Vision:  </a:t>
            </a:r>
            <a:r>
              <a:rPr lang="en-US" sz="1600" dirty="0"/>
              <a:t>UMMH will be a leader in how we use our data to generate insights</a:t>
            </a:r>
            <a:r>
              <a:rPr lang="en-US" sz="1600" i="1" dirty="0"/>
              <a:t> </a:t>
            </a:r>
            <a:r>
              <a:rPr lang="en-US" sz="1600" dirty="0"/>
              <a:t>using these novel tools, and our data will be a key asset for patient care, research, innovation and to generate value for the organization</a:t>
            </a:r>
          </a:p>
          <a:p>
            <a:r>
              <a:rPr lang="en-US" sz="1600" b="1" dirty="0"/>
              <a:t>Goal:  </a:t>
            </a:r>
            <a:r>
              <a:rPr lang="en-US" sz="1600" dirty="0"/>
              <a:t>We will optimally leverage AI and data mining tools in order to </a:t>
            </a:r>
          </a:p>
          <a:p>
            <a:pPr lvl="1"/>
            <a:r>
              <a:rPr lang="en-US" sz="1600" dirty="0"/>
              <a:t>Better deliver care to our patients</a:t>
            </a:r>
          </a:p>
          <a:p>
            <a:pPr lvl="1"/>
            <a:r>
              <a:rPr lang="en-US" sz="1600" dirty="0"/>
              <a:t>Allow us to more effectively deliver value, by assuring that patients receive the most timely, effective, appropriate and equitable care, with lower risk of harm, at reduced cost</a:t>
            </a:r>
          </a:p>
          <a:p>
            <a:pPr lvl="1"/>
            <a:r>
              <a:rPr lang="en-US" sz="1600" dirty="0"/>
              <a:t>To gain new insights, and to help others to gain new insights in a transparent way through the unique data set that we hold</a:t>
            </a:r>
          </a:p>
          <a:p>
            <a:pPr lvl="1"/>
            <a:r>
              <a:rPr lang="en-US" sz="1600" dirty="0"/>
              <a:t>To generate revenue in a way that creates new innovations </a:t>
            </a:r>
          </a:p>
          <a:p>
            <a:pPr lvl="1"/>
            <a:r>
              <a:rPr lang="en-US" sz="1600" dirty="0"/>
              <a:t>To minimize the risks of these tools / to most responsibly use these tools from a privacy, security, ethical and accuracy perspective</a:t>
            </a:r>
          </a:p>
          <a:p>
            <a:pPr lvl="2"/>
            <a:r>
              <a:rPr lang="en-US" sz="1600" dirty="0"/>
              <a:t>To mitigate liability through a transparent process of notification of patients and providers</a:t>
            </a:r>
          </a:p>
          <a:p>
            <a:pPr lvl="2"/>
            <a:r>
              <a:rPr lang="en-US" sz="1600" dirty="0"/>
              <a:t>Data storage risk—control over where the data goes</a:t>
            </a:r>
          </a:p>
          <a:p>
            <a:pPr lvl="1"/>
            <a:r>
              <a:rPr lang="en-US" sz="1600" dirty="0"/>
              <a:t>We treat patients equitably through these tools and that we inform patients about the use of AI in our system</a:t>
            </a:r>
          </a:p>
          <a:p>
            <a:pPr marL="0" indent="0">
              <a:buNone/>
            </a:pPr>
            <a:endParaRPr lang="en-US" dirty="0"/>
          </a:p>
        </p:txBody>
      </p:sp>
      <p:sp>
        <p:nvSpPr>
          <p:cNvPr id="3" name="Slide Number Placeholder 2">
            <a:extLst>
              <a:ext uri="{FF2B5EF4-FFF2-40B4-BE49-F238E27FC236}">
                <a16:creationId xmlns:a16="http://schemas.microsoft.com/office/drawing/2014/main" id="{B83031AF-15C1-4491-B9A7-126E8117035F}"/>
              </a:ext>
            </a:extLst>
          </p:cNvPr>
          <p:cNvSpPr>
            <a:spLocks noGrp="1"/>
          </p:cNvSpPr>
          <p:nvPr>
            <p:ph type="sldNum" sz="quarter" idx="10"/>
          </p:nvPr>
        </p:nvSpPr>
        <p:spPr/>
        <p:txBody>
          <a:bodyPr/>
          <a:lstStyle/>
          <a:p>
            <a:fld id="{9B7C9AA8-325D-49C9-B846-7B41702E2AD0}" type="slidenum">
              <a:rPr lang="en-US" smtClean="0"/>
              <a:pPr/>
              <a:t>12</a:t>
            </a:fld>
            <a:endParaRPr lang="en-US" dirty="0"/>
          </a:p>
        </p:txBody>
      </p:sp>
      <p:sp>
        <p:nvSpPr>
          <p:cNvPr id="4" name="Title 3">
            <a:extLst>
              <a:ext uri="{FF2B5EF4-FFF2-40B4-BE49-F238E27FC236}">
                <a16:creationId xmlns:a16="http://schemas.microsoft.com/office/drawing/2014/main" id="{9E42B187-5CDE-48EE-A805-E7C3EF0D48FA}"/>
              </a:ext>
            </a:extLst>
          </p:cNvPr>
          <p:cNvSpPr>
            <a:spLocks noGrp="1"/>
          </p:cNvSpPr>
          <p:nvPr>
            <p:ph type="title"/>
          </p:nvPr>
        </p:nvSpPr>
        <p:spPr>
          <a:xfrm>
            <a:off x="711200" y="164584"/>
            <a:ext cx="9601200" cy="1485900"/>
          </a:xfrm>
        </p:spPr>
        <p:txBody>
          <a:bodyPr/>
          <a:lstStyle/>
          <a:p>
            <a:r>
              <a:rPr lang="en-US" dirty="0"/>
              <a:t>Develop Governance</a:t>
            </a:r>
          </a:p>
        </p:txBody>
      </p:sp>
    </p:spTree>
    <p:extLst>
      <p:ext uri="{BB962C8B-B14F-4D97-AF65-F5344CB8AC3E}">
        <p14:creationId xmlns:p14="http://schemas.microsoft.com/office/powerpoint/2010/main" val="1169147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605A00-9EA0-43E7-A1E5-7C939261707D}"/>
              </a:ext>
            </a:extLst>
          </p:cNvPr>
          <p:cNvSpPr>
            <a:spLocks noGrp="1"/>
          </p:cNvSpPr>
          <p:nvPr>
            <p:ph idx="1"/>
          </p:nvPr>
        </p:nvSpPr>
        <p:spPr>
          <a:xfrm>
            <a:off x="1219200" y="1295400"/>
            <a:ext cx="9753600" cy="4572000"/>
          </a:xfrm>
        </p:spPr>
        <p:txBody>
          <a:bodyPr>
            <a:normAutofit/>
          </a:bodyPr>
          <a:lstStyle/>
          <a:p>
            <a:r>
              <a:rPr lang="en-US" dirty="0"/>
              <a:t>Tasks:</a:t>
            </a:r>
          </a:p>
          <a:p>
            <a:pPr lvl="1"/>
            <a:r>
              <a:rPr lang="en-US" dirty="0"/>
              <a:t>Develop a policy that outlines key aspects of how we use AI tools and data mining, and how we shouldn’t use them</a:t>
            </a:r>
          </a:p>
          <a:p>
            <a:pPr lvl="1"/>
            <a:endParaRPr lang="en-US" dirty="0"/>
          </a:p>
          <a:p>
            <a:pPr lvl="1"/>
            <a:r>
              <a:rPr lang="en-US" dirty="0"/>
              <a:t>Develop a catalog of AI tools that are used in the environment, along with champions, owners</a:t>
            </a:r>
          </a:p>
          <a:p>
            <a:pPr lvl="1"/>
            <a:endParaRPr lang="en-US" dirty="0"/>
          </a:p>
          <a:p>
            <a:pPr lvl="1"/>
            <a:r>
              <a:rPr lang="en-US" dirty="0"/>
              <a:t>Develop an intake process for newly proposed AI tools and assess whether they meet the policy expectations</a:t>
            </a:r>
          </a:p>
          <a:p>
            <a:pPr lvl="1"/>
            <a:endParaRPr lang="en-US" dirty="0"/>
          </a:p>
          <a:p>
            <a:pPr lvl="1"/>
            <a:r>
              <a:rPr lang="en-US" dirty="0"/>
              <a:t>Develop a governance process / decision making group that can approve moving forward with AI / ML / DM tools</a:t>
            </a:r>
          </a:p>
          <a:p>
            <a:endParaRPr lang="en-US" dirty="0"/>
          </a:p>
        </p:txBody>
      </p:sp>
      <p:sp>
        <p:nvSpPr>
          <p:cNvPr id="3" name="Slide Number Placeholder 2">
            <a:extLst>
              <a:ext uri="{FF2B5EF4-FFF2-40B4-BE49-F238E27FC236}">
                <a16:creationId xmlns:a16="http://schemas.microsoft.com/office/drawing/2014/main" id="{D2155682-2DF6-4DE6-8AEB-80CB4EBA6384}"/>
              </a:ext>
            </a:extLst>
          </p:cNvPr>
          <p:cNvSpPr>
            <a:spLocks noGrp="1"/>
          </p:cNvSpPr>
          <p:nvPr>
            <p:ph type="sldNum" sz="quarter" idx="10"/>
          </p:nvPr>
        </p:nvSpPr>
        <p:spPr/>
        <p:txBody>
          <a:bodyPr/>
          <a:lstStyle/>
          <a:p>
            <a:fld id="{9B7C9AA8-325D-49C9-B846-7B41702E2AD0}" type="slidenum">
              <a:rPr lang="en-US" smtClean="0"/>
              <a:pPr/>
              <a:t>13</a:t>
            </a:fld>
            <a:endParaRPr lang="en-US" dirty="0"/>
          </a:p>
        </p:txBody>
      </p:sp>
      <p:sp>
        <p:nvSpPr>
          <p:cNvPr id="4" name="Title 3">
            <a:extLst>
              <a:ext uri="{FF2B5EF4-FFF2-40B4-BE49-F238E27FC236}">
                <a16:creationId xmlns:a16="http://schemas.microsoft.com/office/drawing/2014/main" id="{70A3B781-594F-4151-917B-6B22F5D12388}"/>
              </a:ext>
            </a:extLst>
          </p:cNvPr>
          <p:cNvSpPr>
            <a:spLocks noGrp="1"/>
          </p:cNvSpPr>
          <p:nvPr>
            <p:ph type="title"/>
          </p:nvPr>
        </p:nvSpPr>
        <p:spPr>
          <a:xfrm>
            <a:off x="952500" y="214114"/>
            <a:ext cx="9601200" cy="1485900"/>
          </a:xfrm>
        </p:spPr>
        <p:txBody>
          <a:bodyPr/>
          <a:lstStyle/>
          <a:p>
            <a:r>
              <a:rPr lang="en-US" dirty="0"/>
              <a:t>Goals</a:t>
            </a:r>
          </a:p>
        </p:txBody>
      </p:sp>
    </p:spTree>
    <p:extLst>
      <p:ext uri="{BB962C8B-B14F-4D97-AF65-F5344CB8AC3E}">
        <p14:creationId xmlns:p14="http://schemas.microsoft.com/office/powerpoint/2010/main" val="3346034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D7A6BC-6294-4819-BE11-9CD1E833030D}"/>
              </a:ext>
            </a:extLst>
          </p:cNvPr>
          <p:cNvSpPr>
            <a:spLocks noGrp="1"/>
          </p:cNvSpPr>
          <p:nvPr>
            <p:ph idx="1"/>
          </p:nvPr>
        </p:nvSpPr>
        <p:spPr>
          <a:xfrm>
            <a:off x="1181100" y="1358900"/>
            <a:ext cx="9855200" cy="4660900"/>
          </a:xfrm>
        </p:spPr>
        <p:txBody>
          <a:bodyPr>
            <a:normAutofit fontScale="92500" lnSpcReduction="20000"/>
          </a:bodyPr>
          <a:lstStyle/>
          <a:p>
            <a:pPr lvl="0"/>
            <a:r>
              <a:rPr lang="en-US" dirty="0"/>
              <a:t>Who owns the project (if clinician, who is the IS partner)?</a:t>
            </a:r>
          </a:p>
          <a:p>
            <a:pPr lvl="0"/>
            <a:r>
              <a:rPr lang="en-US" dirty="0"/>
              <a:t>Who will track complaints/issues/problems/costs/successes of the project?</a:t>
            </a:r>
          </a:p>
          <a:p>
            <a:pPr lvl="0"/>
            <a:r>
              <a:rPr lang="en-US" dirty="0"/>
              <a:t>Is the software FDA cleared?</a:t>
            </a:r>
          </a:p>
          <a:p>
            <a:pPr lvl="0"/>
            <a:r>
              <a:rPr lang="en-US" dirty="0"/>
              <a:t>What is the category of problem that the software is designed to solve (research question, a quality problem, a clinical problem, a patient problem, a pop health problem?)?</a:t>
            </a:r>
          </a:p>
          <a:p>
            <a:pPr lvl="0"/>
            <a:r>
              <a:rPr lang="en-US" dirty="0"/>
              <a:t>What is the specific use-case of the software (250 words or less)? </a:t>
            </a:r>
          </a:p>
          <a:p>
            <a:pPr lvl="0"/>
            <a:r>
              <a:rPr lang="en-US" dirty="0"/>
              <a:t>What population of patients will be exposed to the intervention?</a:t>
            </a:r>
          </a:p>
          <a:p>
            <a:pPr lvl="0"/>
            <a:r>
              <a:rPr lang="en-US" dirty="0"/>
              <a:t>What new finding/recommendation is generated? </a:t>
            </a:r>
          </a:p>
          <a:p>
            <a:pPr lvl="0"/>
            <a:r>
              <a:rPr lang="en-US" dirty="0"/>
              <a:t>How is the data handled?</a:t>
            </a:r>
          </a:p>
          <a:p>
            <a:pPr lvl="0"/>
            <a:r>
              <a:rPr lang="en-US" dirty="0"/>
              <a:t>How is the patient notified?</a:t>
            </a:r>
          </a:p>
          <a:p>
            <a:pPr lvl="0"/>
            <a:r>
              <a:rPr lang="en-US" dirty="0"/>
              <a:t>How is the clinician notified?</a:t>
            </a:r>
          </a:p>
          <a:p>
            <a:pPr lvl="0"/>
            <a:r>
              <a:rPr lang="en-US" dirty="0"/>
              <a:t>Are there any conflicts of interest (e.g., ownership stake by the owner of the project with the company)? </a:t>
            </a:r>
          </a:p>
          <a:p>
            <a:endParaRPr lang="en-US" dirty="0"/>
          </a:p>
        </p:txBody>
      </p:sp>
      <p:sp>
        <p:nvSpPr>
          <p:cNvPr id="3" name="Slide Number Placeholder 2">
            <a:extLst>
              <a:ext uri="{FF2B5EF4-FFF2-40B4-BE49-F238E27FC236}">
                <a16:creationId xmlns:a16="http://schemas.microsoft.com/office/drawing/2014/main" id="{978B5F0B-168D-4913-96DB-26B5E9B6C492}"/>
              </a:ext>
            </a:extLst>
          </p:cNvPr>
          <p:cNvSpPr>
            <a:spLocks noGrp="1"/>
          </p:cNvSpPr>
          <p:nvPr>
            <p:ph type="sldNum" sz="quarter" idx="10"/>
          </p:nvPr>
        </p:nvSpPr>
        <p:spPr/>
        <p:txBody>
          <a:bodyPr/>
          <a:lstStyle/>
          <a:p>
            <a:fld id="{9B7C9AA8-325D-49C9-B846-7B41702E2AD0}" type="slidenum">
              <a:rPr lang="en-US" smtClean="0"/>
              <a:pPr/>
              <a:t>14</a:t>
            </a:fld>
            <a:endParaRPr lang="en-US" dirty="0"/>
          </a:p>
        </p:txBody>
      </p:sp>
      <p:sp>
        <p:nvSpPr>
          <p:cNvPr id="4" name="Title 3">
            <a:extLst>
              <a:ext uri="{FF2B5EF4-FFF2-40B4-BE49-F238E27FC236}">
                <a16:creationId xmlns:a16="http://schemas.microsoft.com/office/drawing/2014/main" id="{ED0EE958-B516-4F23-8228-DE7D89D6D4E0}"/>
              </a:ext>
            </a:extLst>
          </p:cNvPr>
          <p:cNvSpPr>
            <a:spLocks noGrp="1"/>
          </p:cNvSpPr>
          <p:nvPr>
            <p:ph type="title"/>
          </p:nvPr>
        </p:nvSpPr>
        <p:spPr>
          <a:xfrm>
            <a:off x="1003300" y="214114"/>
            <a:ext cx="9601200" cy="1485900"/>
          </a:xfrm>
        </p:spPr>
        <p:txBody>
          <a:bodyPr/>
          <a:lstStyle/>
          <a:p>
            <a:r>
              <a:rPr lang="en-US" dirty="0"/>
              <a:t>Intake and Oversight</a:t>
            </a:r>
          </a:p>
        </p:txBody>
      </p:sp>
    </p:spTree>
    <p:extLst>
      <p:ext uri="{BB962C8B-B14F-4D97-AF65-F5344CB8AC3E}">
        <p14:creationId xmlns:p14="http://schemas.microsoft.com/office/powerpoint/2010/main" val="2148910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10D4A9-F302-42AC-962D-79BE8A6968DF}"/>
              </a:ext>
            </a:extLst>
          </p:cNvPr>
          <p:cNvSpPr>
            <a:spLocks noGrp="1"/>
          </p:cNvSpPr>
          <p:nvPr>
            <p:ph idx="1"/>
          </p:nvPr>
        </p:nvSpPr>
        <p:spPr>
          <a:xfrm>
            <a:off x="1206500" y="1282700"/>
            <a:ext cx="10033000" cy="4851400"/>
          </a:xfrm>
        </p:spPr>
        <p:txBody>
          <a:bodyPr>
            <a:normAutofit/>
          </a:bodyPr>
          <a:lstStyle/>
          <a:p>
            <a:r>
              <a:rPr lang="en-US" dirty="0"/>
              <a:t>Promising emerging technology, particularly post-pandemic</a:t>
            </a:r>
          </a:p>
          <a:p>
            <a:r>
              <a:rPr lang="en-US" dirty="0"/>
              <a:t>Center for Connected Medicine Report (October 2020):</a:t>
            </a:r>
          </a:p>
          <a:p>
            <a:pPr lvl="1"/>
            <a:r>
              <a:rPr lang="en-US" dirty="0"/>
              <a:t>Most Health systems are using less than 20% of their data for AI purposes</a:t>
            </a:r>
          </a:p>
          <a:p>
            <a:pPr lvl="1"/>
            <a:r>
              <a:rPr lang="en-US" dirty="0"/>
              <a:t>Most organizations use vendor build systems, as opposed to developing AI on their own (70% using AI reported using vendor systems)</a:t>
            </a:r>
          </a:p>
          <a:p>
            <a:pPr marL="914400" lvl="2" indent="0">
              <a:buNone/>
            </a:pPr>
            <a:endParaRPr lang="en-US" dirty="0"/>
          </a:p>
          <a:p>
            <a:r>
              <a:rPr lang="en-US" dirty="0"/>
              <a:t>Rise of telemedicine during the pandemic</a:t>
            </a:r>
          </a:p>
          <a:p>
            <a:pPr lvl="1"/>
            <a:r>
              <a:rPr lang="en-US" dirty="0"/>
              <a:t>Implemented more quickly that traditionally may have occurred</a:t>
            </a:r>
          </a:p>
          <a:p>
            <a:pPr lvl="1"/>
            <a:r>
              <a:rPr lang="en-US" dirty="0"/>
              <a:t>Success has assured that AI technology will continue to be utilized (AND EXPANDED)</a:t>
            </a:r>
          </a:p>
          <a:p>
            <a:endParaRPr lang="en-US" dirty="0"/>
          </a:p>
        </p:txBody>
      </p:sp>
      <p:sp>
        <p:nvSpPr>
          <p:cNvPr id="3" name="Slide Number Placeholder 2">
            <a:extLst>
              <a:ext uri="{FF2B5EF4-FFF2-40B4-BE49-F238E27FC236}">
                <a16:creationId xmlns:a16="http://schemas.microsoft.com/office/drawing/2014/main" id="{F28016DF-504F-45DB-A041-AC36D427197F}"/>
              </a:ext>
            </a:extLst>
          </p:cNvPr>
          <p:cNvSpPr>
            <a:spLocks noGrp="1"/>
          </p:cNvSpPr>
          <p:nvPr>
            <p:ph type="sldNum" sz="quarter" idx="10"/>
          </p:nvPr>
        </p:nvSpPr>
        <p:spPr/>
        <p:txBody>
          <a:bodyPr/>
          <a:lstStyle/>
          <a:p>
            <a:fld id="{9B7C9AA8-325D-49C9-B846-7B41702E2AD0}" type="slidenum">
              <a:rPr lang="en-US" smtClean="0"/>
              <a:pPr/>
              <a:t>15</a:t>
            </a:fld>
            <a:endParaRPr lang="en-US" dirty="0"/>
          </a:p>
        </p:txBody>
      </p:sp>
      <p:sp>
        <p:nvSpPr>
          <p:cNvPr id="4" name="Title 3">
            <a:extLst>
              <a:ext uri="{FF2B5EF4-FFF2-40B4-BE49-F238E27FC236}">
                <a16:creationId xmlns:a16="http://schemas.microsoft.com/office/drawing/2014/main" id="{5DED5F15-4C24-48F5-BF7E-0163296C05B2}"/>
              </a:ext>
            </a:extLst>
          </p:cNvPr>
          <p:cNvSpPr>
            <a:spLocks noGrp="1"/>
          </p:cNvSpPr>
          <p:nvPr>
            <p:ph type="title"/>
          </p:nvPr>
        </p:nvSpPr>
        <p:spPr>
          <a:xfrm>
            <a:off x="1104900" y="247650"/>
            <a:ext cx="9601200" cy="1485900"/>
          </a:xfrm>
        </p:spPr>
        <p:txBody>
          <a:bodyPr/>
          <a:lstStyle/>
          <a:p>
            <a:r>
              <a:rPr lang="en-US" dirty="0"/>
              <a:t>Emerging Technology</a:t>
            </a:r>
          </a:p>
        </p:txBody>
      </p:sp>
    </p:spTree>
    <p:extLst>
      <p:ext uri="{BB962C8B-B14F-4D97-AF65-F5344CB8AC3E}">
        <p14:creationId xmlns:p14="http://schemas.microsoft.com/office/powerpoint/2010/main" val="3864398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i-Fi Museum-The Jetsons">
            <a:extLst>
              <a:ext uri="{FF2B5EF4-FFF2-40B4-BE49-F238E27FC236}">
                <a16:creationId xmlns:a16="http://schemas.microsoft.com/office/drawing/2014/main" id="{55DDB79D-6FDD-5653-DF51-09120F4AF605}"/>
              </a:ext>
            </a:extLst>
          </p:cNvPr>
          <p:cNvPicPr>
            <a:picLocks noChangeAspect="1"/>
          </p:cNvPicPr>
          <p:nvPr/>
        </p:nvPicPr>
        <p:blipFill rotWithShape="1">
          <a:blip r:embed="rId2">
            <a:extLst>
              <a:ext uri="{28A0092B-C50C-407E-A947-70E740481C1C}">
                <a14:useLocalDpi xmlns:a14="http://schemas.microsoft.com/office/drawing/2010/main" val="0"/>
              </a:ext>
            </a:extLst>
          </a:blip>
          <a:srcRect t="15714" r="-1" b="13030"/>
          <a:stretch/>
        </p:blipFill>
        <p:spPr bwMode="auto">
          <a:xfrm>
            <a:off x="1889760" y="1752600"/>
            <a:ext cx="8412480" cy="4495800"/>
          </a:xfrm>
          <a:prstGeom prst="rect">
            <a:avLst/>
          </a:prstGeom>
          <a:noFill/>
          <a:ln>
            <a:noFill/>
          </a:ln>
        </p:spPr>
      </p:pic>
      <p:sp>
        <p:nvSpPr>
          <p:cNvPr id="4" name="Slide Number Placeholder 3">
            <a:extLst>
              <a:ext uri="{FF2B5EF4-FFF2-40B4-BE49-F238E27FC236}">
                <a16:creationId xmlns:a16="http://schemas.microsoft.com/office/drawing/2014/main" id="{4331E323-30BE-42E1-9AEB-A45F73CAFA9B}"/>
              </a:ext>
            </a:extLst>
          </p:cNvPr>
          <p:cNvSpPr>
            <a:spLocks noGrp="1"/>
          </p:cNvSpPr>
          <p:nvPr>
            <p:ph type="sldNum" sz="quarter" idx="10"/>
          </p:nvPr>
        </p:nvSpPr>
        <p:spPr>
          <a:xfrm>
            <a:off x="9387840" y="6309360"/>
            <a:ext cx="914400" cy="365760"/>
          </a:xfrm>
        </p:spPr>
        <p:txBody>
          <a:bodyPr anchor="ctr">
            <a:normAutofit/>
          </a:bodyPr>
          <a:lstStyle/>
          <a:p>
            <a:pPr>
              <a:spcAft>
                <a:spcPts val="600"/>
              </a:spcAft>
            </a:pPr>
            <a:fld id="{9B7C9AA8-325D-49C9-B846-7B41702E2AD0}" type="slidenum">
              <a:rPr lang="en-US" smtClean="0"/>
              <a:pPr>
                <a:spcAft>
                  <a:spcPts val="600"/>
                </a:spcAft>
              </a:pPr>
              <a:t>16</a:t>
            </a:fld>
            <a:endParaRPr lang="en-US"/>
          </a:p>
        </p:txBody>
      </p:sp>
      <p:sp>
        <p:nvSpPr>
          <p:cNvPr id="5" name="Title 4">
            <a:extLst>
              <a:ext uri="{FF2B5EF4-FFF2-40B4-BE49-F238E27FC236}">
                <a16:creationId xmlns:a16="http://schemas.microsoft.com/office/drawing/2014/main" id="{1C18586C-AB47-44E4-A575-F9782375ABE3}"/>
              </a:ext>
            </a:extLst>
          </p:cNvPr>
          <p:cNvSpPr>
            <a:spLocks noGrp="1"/>
          </p:cNvSpPr>
          <p:nvPr>
            <p:ph type="title"/>
          </p:nvPr>
        </p:nvSpPr>
        <p:spPr>
          <a:xfrm>
            <a:off x="1346200" y="228600"/>
            <a:ext cx="8956040" cy="822960"/>
          </a:xfrm>
        </p:spPr>
        <p:txBody>
          <a:bodyPr anchor="ctr">
            <a:normAutofit/>
          </a:bodyPr>
          <a:lstStyle/>
          <a:p>
            <a:pPr>
              <a:lnSpc>
                <a:spcPct val="90000"/>
              </a:lnSpc>
            </a:pPr>
            <a:r>
              <a:rPr lang="en-US" sz="2500" dirty="0"/>
              <a:t>But we saw a glimpse,  way back then with George  </a:t>
            </a:r>
          </a:p>
        </p:txBody>
      </p:sp>
    </p:spTree>
    <p:extLst>
      <p:ext uri="{BB962C8B-B14F-4D97-AF65-F5344CB8AC3E}">
        <p14:creationId xmlns:p14="http://schemas.microsoft.com/office/powerpoint/2010/main" val="2476379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07C29B-37EA-410B-AC5A-D1901B053059}"/>
              </a:ext>
            </a:extLst>
          </p:cNvPr>
          <p:cNvSpPr>
            <a:spLocks noGrp="1"/>
          </p:cNvSpPr>
          <p:nvPr>
            <p:ph idx="1"/>
          </p:nvPr>
        </p:nvSpPr>
        <p:spPr>
          <a:xfrm>
            <a:off x="1371600" y="1447800"/>
            <a:ext cx="10261600" cy="4419600"/>
          </a:xfrm>
        </p:spPr>
        <p:txBody>
          <a:bodyPr/>
          <a:lstStyle/>
          <a:p>
            <a:pPr marL="0" indent="0" algn="ctr">
              <a:buNone/>
            </a:pPr>
            <a:r>
              <a:rPr lang="en-US" sz="2400" dirty="0"/>
              <a:t>Use of AI in health care presents an opportunity </a:t>
            </a:r>
          </a:p>
          <a:p>
            <a:pPr marL="0" indent="0" algn="ctr">
              <a:buNone/>
            </a:pPr>
            <a:r>
              <a:rPr lang="en-US" sz="2400" dirty="0"/>
              <a:t>to transform health care</a:t>
            </a:r>
          </a:p>
          <a:p>
            <a:endParaRPr lang="en-US" sz="2400" dirty="0"/>
          </a:p>
          <a:p>
            <a:r>
              <a:rPr lang="en-US" sz="2400" dirty="0"/>
              <a:t>What is the regulatory landscape?</a:t>
            </a:r>
          </a:p>
          <a:p>
            <a:r>
              <a:rPr lang="en-US" sz="2400" dirty="0"/>
              <a:t>Who is setting the regulatory agenda?</a:t>
            </a:r>
          </a:p>
          <a:p>
            <a:r>
              <a:rPr lang="en-US" sz="2400" dirty="0"/>
              <a:t>What are the updated recommendations/regulatory concerns?</a:t>
            </a:r>
          </a:p>
          <a:p>
            <a:r>
              <a:rPr lang="en-US" sz="2400" dirty="0"/>
              <a:t>Does AI fall into established legal categories or does it require a new legal category?</a:t>
            </a:r>
          </a:p>
          <a:p>
            <a:pPr marL="0" indent="0">
              <a:buNone/>
            </a:pPr>
            <a:endParaRPr lang="en-US" dirty="0"/>
          </a:p>
        </p:txBody>
      </p:sp>
      <p:sp>
        <p:nvSpPr>
          <p:cNvPr id="3" name="Slide Number Placeholder 2">
            <a:extLst>
              <a:ext uri="{FF2B5EF4-FFF2-40B4-BE49-F238E27FC236}">
                <a16:creationId xmlns:a16="http://schemas.microsoft.com/office/drawing/2014/main" id="{8507AD24-263F-4F42-99F7-097F858D2872}"/>
              </a:ext>
            </a:extLst>
          </p:cNvPr>
          <p:cNvSpPr>
            <a:spLocks noGrp="1"/>
          </p:cNvSpPr>
          <p:nvPr>
            <p:ph type="sldNum" sz="quarter" idx="10"/>
          </p:nvPr>
        </p:nvSpPr>
        <p:spPr/>
        <p:txBody>
          <a:bodyPr/>
          <a:lstStyle/>
          <a:p>
            <a:fld id="{9B7C9AA8-325D-49C9-B846-7B41702E2AD0}" type="slidenum">
              <a:rPr lang="en-US" smtClean="0"/>
              <a:pPr/>
              <a:t>17</a:t>
            </a:fld>
            <a:endParaRPr lang="en-US" dirty="0"/>
          </a:p>
        </p:txBody>
      </p:sp>
      <p:sp>
        <p:nvSpPr>
          <p:cNvPr id="4" name="Title 3">
            <a:extLst>
              <a:ext uri="{FF2B5EF4-FFF2-40B4-BE49-F238E27FC236}">
                <a16:creationId xmlns:a16="http://schemas.microsoft.com/office/drawing/2014/main" id="{2CB41FDE-223E-49CE-9E6B-5C894B01C20E}"/>
              </a:ext>
            </a:extLst>
          </p:cNvPr>
          <p:cNvSpPr>
            <a:spLocks noGrp="1"/>
          </p:cNvSpPr>
          <p:nvPr>
            <p:ph type="title"/>
          </p:nvPr>
        </p:nvSpPr>
        <p:spPr>
          <a:xfrm>
            <a:off x="1003300" y="247650"/>
            <a:ext cx="9601200" cy="1485900"/>
          </a:xfrm>
        </p:spPr>
        <p:txBody>
          <a:bodyPr/>
          <a:lstStyle/>
          <a:p>
            <a:r>
              <a:rPr lang="en-US" dirty="0"/>
              <a:t>Regulatory Landscape</a:t>
            </a:r>
          </a:p>
        </p:txBody>
      </p:sp>
    </p:spTree>
    <p:extLst>
      <p:ext uri="{BB962C8B-B14F-4D97-AF65-F5344CB8AC3E}">
        <p14:creationId xmlns:p14="http://schemas.microsoft.com/office/powerpoint/2010/main" val="1003037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82B8B5-9794-4125-AA6C-8C10500037A6}"/>
              </a:ext>
            </a:extLst>
          </p:cNvPr>
          <p:cNvSpPr>
            <a:spLocks noGrp="1"/>
          </p:cNvSpPr>
          <p:nvPr>
            <p:ph idx="1"/>
          </p:nvPr>
        </p:nvSpPr>
        <p:spPr>
          <a:xfrm>
            <a:off x="1041400" y="1409700"/>
            <a:ext cx="9601200" cy="4152900"/>
          </a:xfrm>
        </p:spPr>
        <p:txBody>
          <a:bodyPr>
            <a:normAutofit lnSpcReduction="10000"/>
          </a:bodyPr>
          <a:lstStyle/>
          <a:p>
            <a:pPr marL="0" indent="0">
              <a:buNone/>
            </a:pPr>
            <a:r>
              <a:rPr lang="en-US" sz="2400" dirty="0"/>
              <a:t>From a regulatory standpoint….</a:t>
            </a:r>
            <a:r>
              <a:rPr lang="en-US" sz="2400" i="1" dirty="0"/>
              <a:t>there isn’t much there yet.</a:t>
            </a:r>
          </a:p>
          <a:p>
            <a:pPr marL="0" indent="0" algn="ctr">
              <a:buNone/>
            </a:pPr>
            <a:r>
              <a:rPr lang="en-US" sz="2400" i="1" dirty="0"/>
              <a:t>Regulatory </a:t>
            </a:r>
            <a:r>
              <a:rPr lang="en-US" sz="2400" b="1" i="1" dirty="0">
                <a:solidFill>
                  <a:schemeClr val="bg1">
                    <a:lumMod val="75000"/>
                  </a:schemeClr>
                </a:solidFill>
              </a:rPr>
              <a:t>Grey Zone</a:t>
            </a:r>
            <a:r>
              <a:rPr lang="en-US" sz="2400" i="1" dirty="0">
                <a:solidFill>
                  <a:schemeClr val="bg1">
                    <a:lumMod val="75000"/>
                  </a:schemeClr>
                </a:solidFill>
              </a:rPr>
              <a:t>…..</a:t>
            </a:r>
            <a:endParaRPr lang="en-US" sz="2400" i="1" dirty="0"/>
          </a:p>
          <a:p>
            <a:r>
              <a:rPr lang="en-US" sz="2400" i="1" dirty="0"/>
              <a:t>No clear regulations targeting the use of AI itself in Health Care settings</a:t>
            </a:r>
          </a:p>
          <a:p>
            <a:r>
              <a:rPr lang="en-US" sz="2400" i="1" dirty="0"/>
              <a:t>FDA has proposed regulations – in the area of devices themselves</a:t>
            </a:r>
          </a:p>
          <a:p>
            <a:pPr lvl="2"/>
            <a:r>
              <a:rPr lang="en-US" sz="2400" i="1" dirty="0"/>
              <a:t>This approach was not created for/intended for use of AI data in health care setting</a:t>
            </a:r>
          </a:p>
          <a:p>
            <a:pPr lvl="2"/>
            <a:r>
              <a:rPr lang="en-US" sz="2400" i="1" dirty="0"/>
              <a:t>This covers more of the creation and use of the device and modifications to the device and associated algorithms.  </a:t>
            </a:r>
          </a:p>
          <a:p>
            <a:pPr lvl="2"/>
            <a:r>
              <a:rPr lang="en-US" sz="2400" i="1" dirty="0"/>
              <a:t>Proposed regulatory framework was initial proposed in 2019</a:t>
            </a:r>
          </a:p>
          <a:p>
            <a:endParaRPr lang="en-US" dirty="0"/>
          </a:p>
        </p:txBody>
      </p:sp>
      <p:sp>
        <p:nvSpPr>
          <p:cNvPr id="3" name="Slide Number Placeholder 2">
            <a:extLst>
              <a:ext uri="{FF2B5EF4-FFF2-40B4-BE49-F238E27FC236}">
                <a16:creationId xmlns:a16="http://schemas.microsoft.com/office/drawing/2014/main" id="{D1BE1C27-4616-4787-BA2C-2C6747637A6B}"/>
              </a:ext>
            </a:extLst>
          </p:cNvPr>
          <p:cNvSpPr>
            <a:spLocks noGrp="1"/>
          </p:cNvSpPr>
          <p:nvPr>
            <p:ph type="sldNum" sz="quarter" idx="10"/>
          </p:nvPr>
        </p:nvSpPr>
        <p:spPr/>
        <p:txBody>
          <a:bodyPr/>
          <a:lstStyle/>
          <a:p>
            <a:fld id="{9B7C9AA8-325D-49C9-B846-7B41702E2AD0}" type="slidenum">
              <a:rPr lang="en-US" smtClean="0"/>
              <a:pPr/>
              <a:t>18</a:t>
            </a:fld>
            <a:endParaRPr lang="en-US" dirty="0"/>
          </a:p>
        </p:txBody>
      </p:sp>
      <p:sp>
        <p:nvSpPr>
          <p:cNvPr id="4" name="Title 3">
            <a:extLst>
              <a:ext uri="{FF2B5EF4-FFF2-40B4-BE49-F238E27FC236}">
                <a16:creationId xmlns:a16="http://schemas.microsoft.com/office/drawing/2014/main" id="{460D2A73-94F4-4581-BC9C-CC1F4CF8968B}"/>
              </a:ext>
            </a:extLst>
          </p:cNvPr>
          <p:cNvSpPr>
            <a:spLocks noGrp="1"/>
          </p:cNvSpPr>
          <p:nvPr>
            <p:ph type="title"/>
          </p:nvPr>
        </p:nvSpPr>
        <p:spPr>
          <a:xfrm>
            <a:off x="901700" y="214114"/>
            <a:ext cx="9601200" cy="1485900"/>
          </a:xfrm>
        </p:spPr>
        <p:txBody>
          <a:bodyPr/>
          <a:lstStyle/>
          <a:p>
            <a:r>
              <a:rPr lang="en-US" b="1" dirty="0">
                <a:solidFill>
                  <a:schemeClr val="tx1">
                    <a:lumMod val="50000"/>
                    <a:lumOff val="50000"/>
                  </a:schemeClr>
                </a:solidFill>
              </a:rPr>
              <a:t>Grey Zone</a:t>
            </a:r>
          </a:p>
        </p:txBody>
      </p:sp>
    </p:spTree>
    <p:extLst>
      <p:ext uri="{BB962C8B-B14F-4D97-AF65-F5344CB8AC3E}">
        <p14:creationId xmlns:p14="http://schemas.microsoft.com/office/powerpoint/2010/main" val="3166987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940D4A-57D6-43E0-B998-5088C7734008}"/>
              </a:ext>
            </a:extLst>
          </p:cNvPr>
          <p:cNvSpPr>
            <a:spLocks noGrp="1"/>
          </p:cNvSpPr>
          <p:nvPr>
            <p:ph idx="1"/>
          </p:nvPr>
        </p:nvSpPr>
        <p:spPr>
          <a:xfrm>
            <a:off x="1168400" y="1346200"/>
            <a:ext cx="10388600" cy="4508500"/>
          </a:xfrm>
        </p:spPr>
        <p:txBody>
          <a:bodyPr/>
          <a:lstStyle/>
          <a:p>
            <a:r>
              <a:rPr lang="en-US" sz="2400" i="1" dirty="0"/>
              <a:t>FDA has proposed regulations – in the area of devices themselves</a:t>
            </a:r>
          </a:p>
          <a:p>
            <a:pPr lvl="1"/>
            <a:r>
              <a:rPr lang="en-US" sz="2400" i="1" dirty="0"/>
              <a:t>Action plan for the regulation of AI </a:t>
            </a:r>
            <a:r>
              <a:rPr lang="en-US" sz="2400" i="1" dirty="0" err="1"/>
              <a:t>SaMD</a:t>
            </a:r>
            <a:r>
              <a:rPr lang="en-US" sz="2400" i="1" dirty="0"/>
              <a:t> (software as a medical device) published in 2019</a:t>
            </a:r>
          </a:p>
          <a:p>
            <a:pPr lvl="1"/>
            <a:r>
              <a:rPr lang="en-US" sz="2400" i="1" dirty="0" err="1"/>
              <a:t>SaMD</a:t>
            </a:r>
            <a:r>
              <a:rPr lang="en-US" sz="2400" i="1" dirty="0"/>
              <a:t>:  software “intended to treat, diagnose, cure, mitigate or prevent disease.”</a:t>
            </a:r>
          </a:p>
          <a:p>
            <a:pPr lvl="1"/>
            <a:r>
              <a:rPr lang="en-US" sz="2400" i="1" dirty="0"/>
              <a:t>Encouraging the formulation/development of AI “best practices”.</a:t>
            </a:r>
          </a:p>
          <a:p>
            <a:pPr lvl="1"/>
            <a:r>
              <a:rPr lang="en-US" sz="2400" i="1" dirty="0"/>
              <a:t>Very little regulation has been adopted to date.</a:t>
            </a:r>
          </a:p>
          <a:p>
            <a:pPr lvl="1"/>
            <a:r>
              <a:rPr lang="en-US" sz="2400" i="1" dirty="0"/>
              <a:t>Consider application of current regulations (particularly privacy)</a:t>
            </a:r>
          </a:p>
          <a:p>
            <a:pPr lvl="1"/>
            <a:r>
              <a:rPr lang="en-US" sz="2400" i="1" dirty="0"/>
              <a:t>Suggested regulations to address health equity (bias in algorithms, unequal data collection)</a:t>
            </a:r>
          </a:p>
          <a:p>
            <a:endParaRPr lang="en-US" dirty="0"/>
          </a:p>
        </p:txBody>
      </p:sp>
      <p:sp>
        <p:nvSpPr>
          <p:cNvPr id="3" name="Slide Number Placeholder 2">
            <a:extLst>
              <a:ext uri="{FF2B5EF4-FFF2-40B4-BE49-F238E27FC236}">
                <a16:creationId xmlns:a16="http://schemas.microsoft.com/office/drawing/2014/main" id="{84E3C6E9-855E-40ED-BC9A-5B5FB41395F7}"/>
              </a:ext>
            </a:extLst>
          </p:cNvPr>
          <p:cNvSpPr>
            <a:spLocks noGrp="1"/>
          </p:cNvSpPr>
          <p:nvPr>
            <p:ph type="sldNum" sz="quarter" idx="10"/>
          </p:nvPr>
        </p:nvSpPr>
        <p:spPr/>
        <p:txBody>
          <a:bodyPr/>
          <a:lstStyle/>
          <a:p>
            <a:fld id="{9B7C9AA8-325D-49C9-B846-7B41702E2AD0}" type="slidenum">
              <a:rPr lang="en-US" smtClean="0"/>
              <a:pPr/>
              <a:t>19</a:t>
            </a:fld>
            <a:endParaRPr lang="en-US" dirty="0"/>
          </a:p>
        </p:txBody>
      </p:sp>
      <p:sp>
        <p:nvSpPr>
          <p:cNvPr id="4" name="Title 3">
            <a:extLst>
              <a:ext uri="{FF2B5EF4-FFF2-40B4-BE49-F238E27FC236}">
                <a16:creationId xmlns:a16="http://schemas.microsoft.com/office/drawing/2014/main" id="{2630901E-34F6-412E-8106-2280CAA725F5}"/>
              </a:ext>
            </a:extLst>
          </p:cNvPr>
          <p:cNvSpPr>
            <a:spLocks noGrp="1"/>
          </p:cNvSpPr>
          <p:nvPr>
            <p:ph type="title"/>
          </p:nvPr>
        </p:nvSpPr>
        <p:spPr>
          <a:xfrm>
            <a:off x="838200" y="214114"/>
            <a:ext cx="9601200" cy="1485900"/>
          </a:xfrm>
        </p:spPr>
        <p:txBody>
          <a:bodyPr/>
          <a:lstStyle/>
          <a:p>
            <a:r>
              <a:rPr lang="en-US" dirty="0"/>
              <a:t>FDA Regulations</a:t>
            </a:r>
          </a:p>
        </p:txBody>
      </p:sp>
    </p:spTree>
    <p:extLst>
      <p:ext uri="{BB962C8B-B14F-4D97-AF65-F5344CB8AC3E}">
        <p14:creationId xmlns:p14="http://schemas.microsoft.com/office/powerpoint/2010/main" val="2692416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903EC6-B1C5-567C-1D59-C8FFFEC484EF}"/>
              </a:ext>
            </a:extLst>
          </p:cNvPr>
          <p:cNvSpPr>
            <a:spLocks noGrp="1"/>
          </p:cNvSpPr>
          <p:nvPr>
            <p:ph type="title"/>
          </p:nvPr>
        </p:nvSpPr>
        <p:spPr/>
        <p:txBody>
          <a:bodyPr/>
          <a:lstStyle/>
          <a:p>
            <a:r>
              <a:rPr lang="en-US" dirty="0"/>
              <a:t>Objectives</a:t>
            </a:r>
          </a:p>
        </p:txBody>
      </p:sp>
      <p:sp>
        <p:nvSpPr>
          <p:cNvPr id="7" name="Content Placeholder 6">
            <a:extLst>
              <a:ext uri="{FF2B5EF4-FFF2-40B4-BE49-F238E27FC236}">
                <a16:creationId xmlns:a16="http://schemas.microsoft.com/office/drawing/2014/main" id="{FAC95E6F-79C0-6A45-F921-D2D02844C062}"/>
              </a:ext>
            </a:extLst>
          </p:cNvPr>
          <p:cNvSpPr>
            <a:spLocks noGrp="1"/>
          </p:cNvSpPr>
          <p:nvPr>
            <p:ph idx="1"/>
          </p:nvPr>
        </p:nvSpPr>
        <p:spPr>
          <a:xfrm>
            <a:off x="1133856" y="1658112"/>
            <a:ext cx="9838944" cy="4209288"/>
          </a:xfrm>
        </p:spPr>
        <p:txBody>
          <a:bodyPr>
            <a:noAutofit/>
          </a:bodyPr>
          <a:lstStyle/>
          <a:p>
            <a:r>
              <a:rPr lang="en-US" sz="2400" dirty="0"/>
              <a:t>Recognize and define the types of artificial intelligence used in healthcare organizations and the importance of understanding their function.</a:t>
            </a:r>
          </a:p>
          <a:p>
            <a:r>
              <a:rPr lang="en-US" sz="2400" dirty="0"/>
              <a:t>Develop risk mitigation techniques that promote patient safety in artificial intelligence.</a:t>
            </a:r>
          </a:p>
          <a:p>
            <a:r>
              <a:rPr lang="en-US" sz="2400" dirty="0"/>
              <a:t>Describe areas of vulnerability as they relate to data exchange, discoverability and peer protection and how the regulatory landscape is evolving making this even more complex. </a:t>
            </a:r>
          </a:p>
        </p:txBody>
      </p:sp>
    </p:spTree>
    <p:extLst>
      <p:ext uri="{BB962C8B-B14F-4D97-AF65-F5344CB8AC3E}">
        <p14:creationId xmlns:p14="http://schemas.microsoft.com/office/powerpoint/2010/main" val="1430120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AA9F50-D4BC-4878-81CA-DBD55547AC2E}"/>
              </a:ext>
            </a:extLst>
          </p:cNvPr>
          <p:cNvSpPr>
            <a:spLocks noGrp="1"/>
          </p:cNvSpPr>
          <p:nvPr>
            <p:ph idx="1"/>
          </p:nvPr>
        </p:nvSpPr>
        <p:spPr>
          <a:xfrm>
            <a:off x="1092200" y="1231900"/>
            <a:ext cx="9740900" cy="4394200"/>
          </a:xfrm>
        </p:spPr>
        <p:txBody>
          <a:bodyPr>
            <a:normAutofit fontScale="92500"/>
          </a:bodyPr>
          <a:lstStyle/>
          <a:p>
            <a:r>
              <a:rPr lang="en-US" sz="2400" i="1" u="sng" dirty="0"/>
              <a:t>Proposed Regulations</a:t>
            </a:r>
            <a:r>
              <a:rPr lang="en-US" sz="2400" i="1" dirty="0"/>
              <a:t>:</a:t>
            </a:r>
          </a:p>
          <a:p>
            <a:pPr lvl="1"/>
            <a:r>
              <a:rPr lang="en-US" sz="2400" i="1" dirty="0"/>
              <a:t>Includes focus on modifications to Clinical AI within </a:t>
            </a:r>
            <a:r>
              <a:rPr lang="en-US" sz="2400" i="1" dirty="0" err="1"/>
              <a:t>SaMD</a:t>
            </a:r>
            <a:r>
              <a:rPr lang="en-US" sz="2400" i="1" dirty="0"/>
              <a:t>.  </a:t>
            </a:r>
          </a:p>
          <a:p>
            <a:pPr lvl="1"/>
            <a:r>
              <a:rPr lang="en-US" sz="2400" i="1" dirty="0"/>
              <a:t>Recommendations for determined change control plans.</a:t>
            </a:r>
          </a:p>
          <a:p>
            <a:pPr lvl="3"/>
            <a:r>
              <a:rPr lang="en-US" sz="2400" i="1" dirty="0"/>
              <a:t>Algorithm developers would need to specify which parameters of the application they intend to modify in the future;</a:t>
            </a:r>
          </a:p>
          <a:p>
            <a:pPr lvl="3"/>
            <a:r>
              <a:rPr lang="en-US" sz="2400" i="1" dirty="0"/>
              <a:t>Outline the intended methodology to facilitate those changes.</a:t>
            </a:r>
          </a:p>
          <a:p>
            <a:pPr marL="1657350" lvl="3" indent="-285750"/>
            <a:endParaRPr lang="en-US" sz="2400" i="1" dirty="0"/>
          </a:p>
          <a:p>
            <a:pPr marL="1657350" lvl="3" indent="-285750"/>
            <a:endParaRPr lang="en-US" sz="2400" i="1" dirty="0"/>
          </a:p>
          <a:p>
            <a:pPr lvl="1"/>
            <a:r>
              <a:rPr lang="en-US" sz="2400" i="1" dirty="0"/>
              <a:t>Concern that centralized “regulation” will be too voluminous to adequately review and consider proposals (particularly where the technology is expected to change in response to the data collected).</a:t>
            </a:r>
          </a:p>
          <a:p>
            <a:pPr marL="0" indent="0">
              <a:buNone/>
            </a:pPr>
            <a:endParaRPr lang="en-US" dirty="0"/>
          </a:p>
        </p:txBody>
      </p:sp>
      <p:sp>
        <p:nvSpPr>
          <p:cNvPr id="3" name="Slide Number Placeholder 2">
            <a:extLst>
              <a:ext uri="{FF2B5EF4-FFF2-40B4-BE49-F238E27FC236}">
                <a16:creationId xmlns:a16="http://schemas.microsoft.com/office/drawing/2014/main" id="{F570739E-D654-4311-A8F1-8070CD5C7F29}"/>
              </a:ext>
            </a:extLst>
          </p:cNvPr>
          <p:cNvSpPr>
            <a:spLocks noGrp="1"/>
          </p:cNvSpPr>
          <p:nvPr>
            <p:ph type="sldNum" sz="quarter" idx="10"/>
          </p:nvPr>
        </p:nvSpPr>
        <p:spPr/>
        <p:txBody>
          <a:bodyPr/>
          <a:lstStyle/>
          <a:p>
            <a:fld id="{9B7C9AA8-325D-49C9-B846-7B41702E2AD0}" type="slidenum">
              <a:rPr lang="en-US" smtClean="0"/>
              <a:pPr/>
              <a:t>20</a:t>
            </a:fld>
            <a:endParaRPr lang="en-US" dirty="0"/>
          </a:p>
        </p:txBody>
      </p:sp>
      <p:sp>
        <p:nvSpPr>
          <p:cNvPr id="4" name="Title 3">
            <a:extLst>
              <a:ext uri="{FF2B5EF4-FFF2-40B4-BE49-F238E27FC236}">
                <a16:creationId xmlns:a16="http://schemas.microsoft.com/office/drawing/2014/main" id="{9AD8818F-FC3B-4717-956D-A96BFCB07488}"/>
              </a:ext>
            </a:extLst>
          </p:cNvPr>
          <p:cNvSpPr>
            <a:spLocks noGrp="1"/>
          </p:cNvSpPr>
          <p:nvPr>
            <p:ph type="title"/>
          </p:nvPr>
        </p:nvSpPr>
        <p:spPr>
          <a:xfrm>
            <a:off x="1054100" y="247650"/>
            <a:ext cx="9601200" cy="1485900"/>
          </a:xfrm>
        </p:spPr>
        <p:txBody>
          <a:bodyPr/>
          <a:lstStyle/>
          <a:p>
            <a:r>
              <a:rPr lang="en-US" dirty="0"/>
              <a:t>Regulatory Landscape</a:t>
            </a:r>
          </a:p>
        </p:txBody>
      </p:sp>
    </p:spTree>
    <p:extLst>
      <p:ext uri="{BB962C8B-B14F-4D97-AF65-F5344CB8AC3E}">
        <p14:creationId xmlns:p14="http://schemas.microsoft.com/office/powerpoint/2010/main" val="242826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E2E09E-FEAE-40DF-9A7A-E92C2777561D}"/>
              </a:ext>
            </a:extLst>
          </p:cNvPr>
          <p:cNvSpPr>
            <a:spLocks noGrp="1"/>
          </p:cNvSpPr>
          <p:nvPr>
            <p:ph idx="1"/>
          </p:nvPr>
        </p:nvSpPr>
        <p:spPr>
          <a:xfrm>
            <a:off x="1206500" y="1485900"/>
            <a:ext cx="9766300" cy="4381500"/>
          </a:xfrm>
        </p:spPr>
        <p:txBody>
          <a:bodyPr/>
          <a:lstStyle/>
          <a:p>
            <a:pPr marL="0" indent="0">
              <a:buNone/>
            </a:pPr>
            <a:r>
              <a:rPr lang="en-US" sz="2400" dirty="0"/>
              <a:t>The World Health Organization has provided guiding principles for AI regulation:</a:t>
            </a:r>
          </a:p>
          <a:p>
            <a:pPr marL="0" indent="0">
              <a:buNone/>
            </a:pPr>
            <a:endParaRPr lang="en-US" sz="2400" dirty="0"/>
          </a:p>
          <a:p>
            <a:pPr marL="514350" indent="-514350">
              <a:buAutoNum type="arabicParenR"/>
            </a:pPr>
            <a:r>
              <a:rPr lang="en-US" sz="2400" i="1" dirty="0"/>
              <a:t>Protecting autonomy</a:t>
            </a:r>
          </a:p>
          <a:p>
            <a:pPr marL="514350" indent="-514350">
              <a:buAutoNum type="arabicParenR"/>
            </a:pPr>
            <a:r>
              <a:rPr lang="en-US" sz="2400" i="1" dirty="0"/>
              <a:t>Promoting safety</a:t>
            </a:r>
          </a:p>
          <a:p>
            <a:pPr marL="514350" indent="-514350">
              <a:buAutoNum type="arabicParenR"/>
            </a:pPr>
            <a:r>
              <a:rPr lang="en-US" sz="2400" i="1" dirty="0"/>
              <a:t>Ensuring transparency</a:t>
            </a:r>
          </a:p>
          <a:p>
            <a:pPr marL="514350" indent="-514350">
              <a:buAutoNum type="arabicParenR"/>
            </a:pPr>
            <a:r>
              <a:rPr lang="en-US" sz="2400" i="1" dirty="0"/>
              <a:t>Fostering responsibility</a:t>
            </a:r>
          </a:p>
          <a:p>
            <a:pPr marL="514350" indent="-514350">
              <a:buAutoNum type="arabicParenR"/>
            </a:pPr>
            <a:r>
              <a:rPr lang="en-US" sz="2400" i="1" dirty="0"/>
              <a:t>Ensuring equity</a:t>
            </a:r>
          </a:p>
          <a:p>
            <a:pPr marL="514350" indent="-514350">
              <a:buAutoNum type="arabicParenR"/>
            </a:pPr>
            <a:r>
              <a:rPr lang="en-US" sz="2400" i="1" dirty="0"/>
              <a:t>Promoting sustainable AI</a:t>
            </a:r>
          </a:p>
          <a:p>
            <a:pPr marL="0" indent="0">
              <a:buNone/>
            </a:pPr>
            <a:endParaRPr lang="en-US" dirty="0"/>
          </a:p>
        </p:txBody>
      </p:sp>
      <p:sp>
        <p:nvSpPr>
          <p:cNvPr id="3" name="Slide Number Placeholder 2">
            <a:extLst>
              <a:ext uri="{FF2B5EF4-FFF2-40B4-BE49-F238E27FC236}">
                <a16:creationId xmlns:a16="http://schemas.microsoft.com/office/drawing/2014/main" id="{777E8CD7-F3DD-4A2B-9D2B-189B80ADDC75}"/>
              </a:ext>
            </a:extLst>
          </p:cNvPr>
          <p:cNvSpPr>
            <a:spLocks noGrp="1"/>
          </p:cNvSpPr>
          <p:nvPr>
            <p:ph type="sldNum" sz="quarter" idx="10"/>
          </p:nvPr>
        </p:nvSpPr>
        <p:spPr/>
        <p:txBody>
          <a:bodyPr/>
          <a:lstStyle/>
          <a:p>
            <a:fld id="{9B7C9AA8-325D-49C9-B846-7B41702E2AD0}" type="slidenum">
              <a:rPr lang="en-US" smtClean="0"/>
              <a:pPr/>
              <a:t>21</a:t>
            </a:fld>
            <a:endParaRPr lang="en-US" dirty="0"/>
          </a:p>
        </p:txBody>
      </p:sp>
      <p:sp>
        <p:nvSpPr>
          <p:cNvPr id="4" name="Title 3">
            <a:extLst>
              <a:ext uri="{FF2B5EF4-FFF2-40B4-BE49-F238E27FC236}">
                <a16:creationId xmlns:a16="http://schemas.microsoft.com/office/drawing/2014/main" id="{A23F0CA9-C168-4FA5-9113-C09B1096C381}"/>
              </a:ext>
            </a:extLst>
          </p:cNvPr>
          <p:cNvSpPr>
            <a:spLocks noGrp="1"/>
          </p:cNvSpPr>
          <p:nvPr>
            <p:ph type="title"/>
          </p:nvPr>
        </p:nvSpPr>
        <p:spPr>
          <a:xfrm>
            <a:off x="977900" y="247650"/>
            <a:ext cx="9601200" cy="1485900"/>
          </a:xfrm>
        </p:spPr>
        <p:txBody>
          <a:bodyPr/>
          <a:lstStyle/>
          <a:p>
            <a:r>
              <a:rPr lang="en-US" dirty="0"/>
              <a:t>World Health Organization</a:t>
            </a:r>
          </a:p>
        </p:txBody>
      </p:sp>
    </p:spTree>
    <p:extLst>
      <p:ext uri="{BB962C8B-B14F-4D97-AF65-F5344CB8AC3E}">
        <p14:creationId xmlns:p14="http://schemas.microsoft.com/office/powerpoint/2010/main" val="3894432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2CC2FE-C6E3-400A-8159-D5BDEDB83C1F}"/>
              </a:ext>
            </a:extLst>
          </p:cNvPr>
          <p:cNvSpPr>
            <a:spLocks noGrp="1"/>
          </p:cNvSpPr>
          <p:nvPr>
            <p:ph idx="1"/>
          </p:nvPr>
        </p:nvSpPr>
        <p:spPr>
          <a:xfrm>
            <a:off x="1130300" y="1282700"/>
            <a:ext cx="9842500" cy="4584700"/>
          </a:xfrm>
        </p:spPr>
        <p:txBody>
          <a:bodyPr>
            <a:normAutofit/>
          </a:bodyPr>
          <a:lstStyle/>
          <a:p>
            <a:pPr marL="0" indent="0">
              <a:buNone/>
            </a:pPr>
            <a:r>
              <a:rPr lang="en-US" sz="2400" dirty="0"/>
              <a:t>As AI continues to emerge, privacy and security are significant issues.</a:t>
            </a:r>
          </a:p>
          <a:p>
            <a:r>
              <a:rPr lang="en-US" sz="2400" dirty="0"/>
              <a:t>Privacy and security risks are inherent in health care AI</a:t>
            </a:r>
          </a:p>
          <a:p>
            <a:r>
              <a:rPr lang="en-US" sz="2400" dirty="0"/>
              <a:t>Given large amounts of data accessed between systems, increased risk for breach/cyber attacks</a:t>
            </a:r>
          </a:p>
          <a:p>
            <a:r>
              <a:rPr lang="en-US" sz="2400" dirty="0"/>
              <a:t>Data/Privacy policy updates to reflect collection and use of data</a:t>
            </a:r>
          </a:p>
          <a:p>
            <a:r>
              <a:rPr lang="en-US" sz="2400" dirty="0"/>
              <a:t>Are current privacy regulations updated to take AI systems and use of data into account?</a:t>
            </a:r>
          </a:p>
          <a:p>
            <a:r>
              <a:rPr lang="en-US" sz="2400" dirty="0"/>
              <a:t>HIPAA require “de-identification”. In this setting, is anything </a:t>
            </a:r>
            <a:r>
              <a:rPr lang="en-US" sz="2400" i="1" dirty="0"/>
              <a:t>really de-identified?</a:t>
            </a:r>
            <a:endParaRPr lang="en-US" sz="2400" dirty="0"/>
          </a:p>
          <a:p>
            <a:endParaRPr lang="en-US" dirty="0"/>
          </a:p>
        </p:txBody>
      </p:sp>
      <p:sp>
        <p:nvSpPr>
          <p:cNvPr id="3" name="Slide Number Placeholder 2">
            <a:extLst>
              <a:ext uri="{FF2B5EF4-FFF2-40B4-BE49-F238E27FC236}">
                <a16:creationId xmlns:a16="http://schemas.microsoft.com/office/drawing/2014/main" id="{0E4847DB-3336-4017-96A3-D250F69E2D8C}"/>
              </a:ext>
            </a:extLst>
          </p:cNvPr>
          <p:cNvSpPr>
            <a:spLocks noGrp="1"/>
          </p:cNvSpPr>
          <p:nvPr>
            <p:ph type="sldNum" sz="quarter" idx="10"/>
          </p:nvPr>
        </p:nvSpPr>
        <p:spPr/>
        <p:txBody>
          <a:bodyPr/>
          <a:lstStyle/>
          <a:p>
            <a:fld id="{9B7C9AA8-325D-49C9-B846-7B41702E2AD0}" type="slidenum">
              <a:rPr lang="en-US" smtClean="0"/>
              <a:pPr/>
              <a:t>22</a:t>
            </a:fld>
            <a:endParaRPr lang="en-US" dirty="0"/>
          </a:p>
        </p:txBody>
      </p:sp>
      <p:sp>
        <p:nvSpPr>
          <p:cNvPr id="4" name="Title 3">
            <a:extLst>
              <a:ext uri="{FF2B5EF4-FFF2-40B4-BE49-F238E27FC236}">
                <a16:creationId xmlns:a16="http://schemas.microsoft.com/office/drawing/2014/main" id="{3268D647-D4CC-486B-9C90-4CD94283969A}"/>
              </a:ext>
            </a:extLst>
          </p:cNvPr>
          <p:cNvSpPr>
            <a:spLocks noGrp="1"/>
          </p:cNvSpPr>
          <p:nvPr>
            <p:ph type="title"/>
          </p:nvPr>
        </p:nvSpPr>
        <p:spPr>
          <a:xfrm>
            <a:off x="914400" y="247650"/>
            <a:ext cx="9601200" cy="1485900"/>
          </a:xfrm>
        </p:spPr>
        <p:txBody>
          <a:bodyPr/>
          <a:lstStyle/>
          <a:p>
            <a:r>
              <a:rPr lang="en-US" dirty="0"/>
              <a:t>Privacy &amp; Security</a:t>
            </a:r>
          </a:p>
        </p:txBody>
      </p:sp>
    </p:spTree>
    <p:extLst>
      <p:ext uri="{BB962C8B-B14F-4D97-AF65-F5344CB8AC3E}">
        <p14:creationId xmlns:p14="http://schemas.microsoft.com/office/powerpoint/2010/main" val="2244643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FE8DF0-5B1A-4166-9285-402F9C57FDAA}"/>
              </a:ext>
            </a:extLst>
          </p:cNvPr>
          <p:cNvSpPr>
            <a:spLocks noGrp="1"/>
          </p:cNvSpPr>
          <p:nvPr>
            <p:ph idx="1"/>
          </p:nvPr>
        </p:nvSpPr>
        <p:spPr>
          <a:xfrm>
            <a:off x="1117600" y="1308100"/>
            <a:ext cx="9855200" cy="4559300"/>
          </a:xfrm>
        </p:spPr>
        <p:txBody>
          <a:bodyPr>
            <a:normAutofit lnSpcReduction="10000"/>
          </a:bodyPr>
          <a:lstStyle/>
          <a:p>
            <a:pPr marL="0" indent="0">
              <a:buNone/>
            </a:pPr>
            <a:r>
              <a:rPr lang="en-US" sz="2400" dirty="0"/>
              <a:t>The Roundtable on Sharing and Utilizing Health Data for AI Applications (HHS)</a:t>
            </a:r>
          </a:p>
          <a:p>
            <a:r>
              <a:rPr lang="en-US" sz="2400" dirty="0"/>
              <a:t>Ensure access to data for AI while protecting privacy.  Noted concerns about privacy are paramount in the application of individual health data. </a:t>
            </a:r>
          </a:p>
          <a:p>
            <a:r>
              <a:rPr lang="en-US" sz="2400" dirty="0"/>
              <a:t>Health data in EHRs and other medical records is governed by federal and state legislation, other data types are only regulated through “terms of service” agreements developed by the private sector. </a:t>
            </a:r>
          </a:p>
          <a:p>
            <a:r>
              <a:rPr lang="en-US" sz="2400" dirty="0"/>
              <a:t>HHS and its partners will need to ensure that sensitive information is not disclosed or misused when these data sources are applied. </a:t>
            </a:r>
          </a:p>
          <a:p>
            <a:r>
              <a:rPr lang="en-US" sz="2400" dirty="0"/>
              <a:t>At the same time, researchers need to be able to use sensitive data appropriately to develop new insights, diagnostic methods, and treatments. </a:t>
            </a:r>
          </a:p>
          <a:p>
            <a:pPr marL="0" indent="0">
              <a:buNone/>
            </a:pPr>
            <a:endParaRPr lang="en-US" dirty="0"/>
          </a:p>
        </p:txBody>
      </p:sp>
      <p:sp>
        <p:nvSpPr>
          <p:cNvPr id="3" name="Slide Number Placeholder 2">
            <a:extLst>
              <a:ext uri="{FF2B5EF4-FFF2-40B4-BE49-F238E27FC236}">
                <a16:creationId xmlns:a16="http://schemas.microsoft.com/office/drawing/2014/main" id="{6759239D-DD77-4569-82CE-FAFDC454D799}"/>
              </a:ext>
            </a:extLst>
          </p:cNvPr>
          <p:cNvSpPr>
            <a:spLocks noGrp="1"/>
          </p:cNvSpPr>
          <p:nvPr>
            <p:ph type="sldNum" sz="quarter" idx="10"/>
          </p:nvPr>
        </p:nvSpPr>
        <p:spPr/>
        <p:txBody>
          <a:bodyPr/>
          <a:lstStyle/>
          <a:p>
            <a:fld id="{9B7C9AA8-325D-49C9-B846-7B41702E2AD0}" type="slidenum">
              <a:rPr lang="en-US" smtClean="0"/>
              <a:pPr/>
              <a:t>23</a:t>
            </a:fld>
            <a:endParaRPr lang="en-US" dirty="0"/>
          </a:p>
        </p:txBody>
      </p:sp>
      <p:sp>
        <p:nvSpPr>
          <p:cNvPr id="4" name="Title 3">
            <a:extLst>
              <a:ext uri="{FF2B5EF4-FFF2-40B4-BE49-F238E27FC236}">
                <a16:creationId xmlns:a16="http://schemas.microsoft.com/office/drawing/2014/main" id="{C79C2EF8-905E-485D-9BD2-AAD42C53B38D}"/>
              </a:ext>
            </a:extLst>
          </p:cNvPr>
          <p:cNvSpPr>
            <a:spLocks noGrp="1"/>
          </p:cNvSpPr>
          <p:nvPr>
            <p:ph type="title"/>
          </p:nvPr>
        </p:nvSpPr>
        <p:spPr>
          <a:xfrm>
            <a:off x="1016000" y="214114"/>
            <a:ext cx="9601200" cy="1485900"/>
          </a:xfrm>
        </p:spPr>
        <p:txBody>
          <a:bodyPr/>
          <a:lstStyle/>
          <a:p>
            <a:r>
              <a:rPr lang="en-US" dirty="0"/>
              <a:t>The “Roundtable” (HHS)</a:t>
            </a:r>
          </a:p>
        </p:txBody>
      </p:sp>
    </p:spTree>
    <p:extLst>
      <p:ext uri="{BB962C8B-B14F-4D97-AF65-F5344CB8AC3E}">
        <p14:creationId xmlns:p14="http://schemas.microsoft.com/office/powerpoint/2010/main" val="2703547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EB8389-0392-4A8D-9021-C7A2557A10AE}"/>
              </a:ext>
            </a:extLst>
          </p:cNvPr>
          <p:cNvSpPr>
            <a:spLocks noGrp="1"/>
          </p:cNvSpPr>
          <p:nvPr>
            <p:ph idx="1"/>
          </p:nvPr>
        </p:nvSpPr>
        <p:spPr>
          <a:xfrm>
            <a:off x="1079500" y="1700014"/>
            <a:ext cx="9893300" cy="4167386"/>
          </a:xfrm>
        </p:spPr>
        <p:txBody>
          <a:bodyPr>
            <a:normAutofit fontScale="92500"/>
          </a:bodyPr>
          <a:lstStyle/>
          <a:p>
            <a:r>
              <a:rPr lang="en-US" sz="2400" dirty="0"/>
              <a:t>Provide guidance for de-identifying sensitive data. </a:t>
            </a:r>
          </a:p>
          <a:p>
            <a:endParaRPr lang="en-US" sz="2400" dirty="0"/>
          </a:p>
          <a:p>
            <a:pPr lvl="1"/>
            <a:r>
              <a:rPr lang="en-US" sz="2400" dirty="0"/>
              <a:t>In order to protect privacy, health data can be de-identified in different ways before researchers analyze it. Data scientists, for example, have utilized codes that make it possible to link data about an individual from different sources without revealing the person’s identity.</a:t>
            </a:r>
          </a:p>
          <a:p>
            <a:endParaRPr lang="en-US" sz="2400" dirty="0"/>
          </a:p>
          <a:p>
            <a:pPr lvl="1"/>
            <a:r>
              <a:rPr lang="en-US" sz="2400" dirty="0"/>
              <a:t>HHS raised possible consideration in providing additional guidance on de-identification methods to protect data privacy and security while encouraging its use for AI applications. This guidance may include updating HIPAA’s rules around de-identification to meet modern demands. </a:t>
            </a:r>
          </a:p>
          <a:p>
            <a:pPr marL="0" indent="0">
              <a:buNone/>
            </a:pPr>
            <a:endParaRPr lang="en-US" dirty="0"/>
          </a:p>
        </p:txBody>
      </p:sp>
      <p:sp>
        <p:nvSpPr>
          <p:cNvPr id="3" name="Slide Number Placeholder 2">
            <a:extLst>
              <a:ext uri="{FF2B5EF4-FFF2-40B4-BE49-F238E27FC236}">
                <a16:creationId xmlns:a16="http://schemas.microsoft.com/office/drawing/2014/main" id="{761DB1A2-B594-47A0-BDC6-BC888DA3F93B}"/>
              </a:ext>
            </a:extLst>
          </p:cNvPr>
          <p:cNvSpPr>
            <a:spLocks noGrp="1"/>
          </p:cNvSpPr>
          <p:nvPr>
            <p:ph type="sldNum" sz="quarter" idx="10"/>
          </p:nvPr>
        </p:nvSpPr>
        <p:spPr/>
        <p:txBody>
          <a:bodyPr/>
          <a:lstStyle/>
          <a:p>
            <a:fld id="{9B7C9AA8-325D-49C9-B846-7B41702E2AD0}" type="slidenum">
              <a:rPr lang="en-US" smtClean="0"/>
              <a:pPr/>
              <a:t>24</a:t>
            </a:fld>
            <a:endParaRPr lang="en-US" dirty="0"/>
          </a:p>
        </p:txBody>
      </p:sp>
      <p:sp>
        <p:nvSpPr>
          <p:cNvPr id="4" name="Title 3">
            <a:extLst>
              <a:ext uri="{FF2B5EF4-FFF2-40B4-BE49-F238E27FC236}">
                <a16:creationId xmlns:a16="http://schemas.microsoft.com/office/drawing/2014/main" id="{9410E2E6-EB5B-4AF9-924E-E4F3239D75B3}"/>
              </a:ext>
            </a:extLst>
          </p:cNvPr>
          <p:cNvSpPr>
            <a:spLocks noGrp="1"/>
          </p:cNvSpPr>
          <p:nvPr>
            <p:ph type="title"/>
          </p:nvPr>
        </p:nvSpPr>
        <p:spPr>
          <a:xfrm>
            <a:off x="876300" y="214114"/>
            <a:ext cx="9601200" cy="1485900"/>
          </a:xfrm>
        </p:spPr>
        <p:txBody>
          <a:bodyPr/>
          <a:lstStyle/>
          <a:p>
            <a:r>
              <a:rPr lang="en-US" dirty="0"/>
              <a:t>The “Roundtable” (HHS) Actionable Opportunities</a:t>
            </a:r>
          </a:p>
        </p:txBody>
      </p:sp>
    </p:spTree>
    <p:extLst>
      <p:ext uri="{BB962C8B-B14F-4D97-AF65-F5344CB8AC3E}">
        <p14:creationId xmlns:p14="http://schemas.microsoft.com/office/powerpoint/2010/main" val="3134039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EB8389-0392-4A8D-9021-C7A2557A10AE}"/>
              </a:ext>
            </a:extLst>
          </p:cNvPr>
          <p:cNvSpPr>
            <a:spLocks noGrp="1"/>
          </p:cNvSpPr>
          <p:nvPr>
            <p:ph idx="1"/>
          </p:nvPr>
        </p:nvSpPr>
        <p:spPr/>
        <p:txBody>
          <a:bodyPr/>
          <a:lstStyle/>
          <a:p>
            <a:r>
              <a:rPr lang="en-US" dirty="0"/>
              <a:t>Develop credentialing systems for controlled access to sensitive health data. </a:t>
            </a:r>
          </a:p>
          <a:p>
            <a:endParaRPr lang="en-US" dirty="0"/>
          </a:p>
          <a:p>
            <a:pPr lvl="1"/>
            <a:r>
              <a:rPr lang="en-US" dirty="0"/>
              <a:t>Allow sensitive data access to only qualified researchers, under agreements that prohibit sharing the data more widely. </a:t>
            </a:r>
          </a:p>
          <a:p>
            <a:endParaRPr lang="en-US" dirty="0"/>
          </a:p>
          <a:p>
            <a:pPr lvl="1"/>
            <a:r>
              <a:rPr lang="en-US" dirty="0"/>
              <a:t>HHS noted this model could be applied more broadly for the development of credentialing systems to determine who should have access to what kinds of data and under what conditions</a:t>
            </a:r>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761DB1A2-B594-47A0-BDC6-BC888DA3F93B}"/>
              </a:ext>
            </a:extLst>
          </p:cNvPr>
          <p:cNvSpPr>
            <a:spLocks noGrp="1"/>
          </p:cNvSpPr>
          <p:nvPr>
            <p:ph type="sldNum" sz="quarter" idx="10"/>
          </p:nvPr>
        </p:nvSpPr>
        <p:spPr/>
        <p:txBody>
          <a:bodyPr/>
          <a:lstStyle/>
          <a:p>
            <a:fld id="{9B7C9AA8-325D-49C9-B846-7B41702E2AD0}" type="slidenum">
              <a:rPr lang="en-US" smtClean="0"/>
              <a:pPr/>
              <a:t>25</a:t>
            </a:fld>
            <a:endParaRPr lang="en-US" dirty="0"/>
          </a:p>
        </p:txBody>
      </p:sp>
      <p:sp>
        <p:nvSpPr>
          <p:cNvPr id="4" name="Title 3">
            <a:extLst>
              <a:ext uri="{FF2B5EF4-FFF2-40B4-BE49-F238E27FC236}">
                <a16:creationId xmlns:a16="http://schemas.microsoft.com/office/drawing/2014/main" id="{9410E2E6-EB5B-4AF9-924E-E4F3239D75B3}"/>
              </a:ext>
            </a:extLst>
          </p:cNvPr>
          <p:cNvSpPr>
            <a:spLocks noGrp="1"/>
          </p:cNvSpPr>
          <p:nvPr>
            <p:ph type="title"/>
          </p:nvPr>
        </p:nvSpPr>
        <p:spPr>
          <a:xfrm>
            <a:off x="927100" y="214114"/>
            <a:ext cx="9601200" cy="1485900"/>
          </a:xfrm>
        </p:spPr>
        <p:txBody>
          <a:bodyPr/>
          <a:lstStyle/>
          <a:p>
            <a:r>
              <a:rPr lang="en-US" dirty="0"/>
              <a:t>The “Roundtable” (HHS) Actionable Opportunities</a:t>
            </a:r>
          </a:p>
        </p:txBody>
      </p:sp>
    </p:spTree>
    <p:extLst>
      <p:ext uri="{BB962C8B-B14F-4D97-AF65-F5344CB8AC3E}">
        <p14:creationId xmlns:p14="http://schemas.microsoft.com/office/powerpoint/2010/main" val="3040955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D7EBA6-7670-4952-A6B5-4E92B26E0163}"/>
              </a:ext>
            </a:extLst>
          </p:cNvPr>
          <p:cNvSpPr>
            <a:spLocks noGrp="1"/>
          </p:cNvSpPr>
          <p:nvPr>
            <p:ph idx="1"/>
          </p:nvPr>
        </p:nvSpPr>
        <p:spPr>
          <a:xfrm>
            <a:off x="1016000" y="1587500"/>
            <a:ext cx="9956800" cy="4279900"/>
          </a:xfrm>
        </p:spPr>
        <p:txBody>
          <a:bodyPr/>
          <a:lstStyle/>
          <a:p>
            <a:r>
              <a:rPr lang="en-US" sz="2400" dirty="0"/>
              <a:t>What are patients being told about AI in their health care?</a:t>
            </a:r>
          </a:p>
          <a:p>
            <a:r>
              <a:rPr lang="en-US" sz="2400" dirty="0"/>
              <a:t>What should they be told?</a:t>
            </a:r>
          </a:p>
          <a:p>
            <a:r>
              <a:rPr lang="en-US" sz="2400" dirty="0"/>
              <a:t>Concerns:</a:t>
            </a:r>
          </a:p>
          <a:p>
            <a:pPr lvl="1"/>
            <a:r>
              <a:rPr lang="en-US" sz="2400" dirty="0"/>
              <a:t>How this discussion impacts their decision making?</a:t>
            </a:r>
          </a:p>
          <a:p>
            <a:pPr lvl="1"/>
            <a:r>
              <a:rPr lang="en-US" sz="2400" dirty="0"/>
              <a:t>What will patient reactions be to the information?</a:t>
            </a:r>
          </a:p>
          <a:p>
            <a:pPr lvl="1"/>
            <a:r>
              <a:rPr lang="en-US" sz="2400" dirty="0"/>
              <a:t>Is the AI quality control, operational control, research or clinical care?  </a:t>
            </a:r>
          </a:p>
          <a:p>
            <a:pPr lvl="3"/>
            <a:r>
              <a:rPr lang="en-US" sz="2400" dirty="0"/>
              <a:t>How does categorization impact consent discussion?</a:t>
            </a:r>
          </a:p>
          <a:p>
            <a:endParaRPr lang="en-US" dirty="0"/>
          </a:p>
        </p:txBody>
      </p:sp>
      <p:sp>
        <p:nvSpPr>
          <p:cNvPr id="3" name="Slide Number Placeholder 2">
            <a:extLst>
              <a:ext uri="{FF2B5EF4-FFF2-40B4-BE49-F238E27FC236}">
                <a16:creationId xmlns:a16="http://schemas.microsoft.com/office/drawing/2014/main" id="{A3071279-77FD-489B-81A7-96FEBC6F7F37}"/>
              </a:ext>
            </a:extLst>
          </p:cNvPr>
          <p:cNvSpPr>
            <a:spLocks noGrp="1"/>
          </p:cNvSpPr>
          <p:nvPr>
            <p:ph type="sldNum" sz="quarter" idx="10"/>
          </p:nvPr>
        </p:nvSpPr>
        <p:spPr/>
        <p:txBody>
          <a:bodyPr/>
          <a:lstStyle/>
          <a:p>
            <a:fld id="{9B7C9AA8-325D-49C9-B846-7B41702E2AD0}" type="slidenum">
              <a:rPr lang="en-US" smtClean="0"/>
              <a:pPr/>
              <a:t>26</a:t>
            </a:fld>
            <a:endParaRPr lang="en-US" dirty="0"/>
          </a:p>
        </p:txBody>
      </p:sp>
      <p:sp>
        <p:nvSpPr>
          <p:cNvPr id="4" name="Title 3">
            <a:extLst>
              <a:ext uri="{FF2B5EF4-FFF2-40B4-BE49-F238E27FC236}">
                <a16:creationId xmlns:a16="http://schemas.microsoft.com/office/drawing/2014/main" id="{D36AB69C-BE7C-4C2A-BFF9-2AB4BCBFF36C}"/>
              </a:ext>
            </a:extLst>
          </p:cNvPr>
          <p:cNvSpPr>
            <a:spLocks noGrp="1"/>
          </p:cNvSpPr>
          <p:nvPr>
            <p:ph type="title"/>
          </p:nvPr>
        </p:nvSpPr>
        <p:spPr>
          <a:xfrm>
            <a:off x="927100" y="214114"/>
            <a:ext cx="9601200" cy="1485900"/>
          </a:xfrm>
        </p:spPr>
        <p:txBody>
          <a:bodyPr/>
          <a:lstStyle/>
          <a:p>
            <a:r>
              <a:rPr lang="en-US" dirty="0"/>
              <a:t>Informed Consent</a:t>
            </a:r>
          </a:p>
        </p:txBody>
      </p:sp>
    </p:spTree>
    <p:extLst>
      <p:ext uri="{BB962C8B-B14F-4D97-AF65-F5344CB8AC3E}">
        <p14:creationId xmlns:p14="http://schemas.microsoft.com/office/powerpoint/2010/main" val="2699331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7B4FE6-D2CE-4B8D-A677-2DB4A471C9FF}"/>
              </a:ext>
            </a:extLst>
          </p:cNvPr>
          <p:cNvSpPr>
            <a:spLocks noGrp="1"/>
          </p:cNvSpPr>
          <p:nvPr>
            <p:ph idx="1"/>
          </p:nvPr>
        </p:nvSpPr>
        <p:spPr>
          <a:xfrm>
            <a:off x="1181100" y="1511300"/>
            <a:ext cx="9791700" cy="4356100"/>
          </a:xfrm>
        </p:spPr>
        <p:txBody>
          <a:bodyPr/>
          <a:lstStyle/>
          <a:p>
            <a:r>
              <a:rPr lang="en-US" sz="2400" dirty="0"/>
              <a:t>Patients should be provided information that explains the basic way the AI program works</a:t>
            </a:r>
          </a:p>
          <a:p>
            <a:r>
              <a:rPr lang="en-US" sz="2400" dirty="0"/>
              <a:t>Health care providers should explain their experience using the AI program or system to the patient</a:t>
            </a:r>
          </a:p>
          <a:p>
            <a:r>
              <a:rPr lang="en-US" sz="2400" dirty="0"/>
              <a:t>Providers should describe the risks versus potential benefits of the AI technology (as compared to human accuracy)</a:t>
            </a:r>
          </a:p>
          <a:p>
            <a:endParaRPr lang="en-US" dirty="0"/>
          </a:p>
        </p:txBody>
      </p:sp>
      <p:sp>
        <p:nvSpPr>
          <p:cNvPr id="3" name="Slide Number Placeholder 2">
            <a:extLst>
              <a:ext uri="{FF2B5EF4-FFF2-40B4-BE49-F238E27FC236}">
                <a16:creationId xmlns:a16="http://schemas.microsoft.com/office/drawing/2014/main" id="{33F6688C-5F7D-44DB-B587-59C40B693E82}"/>
              </a:ext>
            </a:extLst>
          </p:cNvPr>
          <p:cNvSpPr>
            <a:spLocks noGrp="1"/>
          </p:cNvSpPr>
          <p:nvPr>
            <p:ph type="sldNum" sz="quarter" idx="10"/>
          </p:nvPr>
        </p:nvSpPr>
        <p:spPr/>
        <p:txBody>
          <a:bodyPr/>
          <a:lstStyle/>
          <a:p>
            <a:fld id="{9B7C9AA8-325D-49C9-B846-7B41702E2AD0}" type="slidenum">
              <a:rPr lang="en-US" smtClean="0"/>
              <a:pPr/>
              <a:t>27</a:t>
            </a:fld>
            <a:endParaRPr lang="en-US" dirty="0"/>
          </a:p>
        </p:txBody>
      </p:sp>
      <p:sp>
        <p:nvSpPr>
          <p:cNvPr id="4" name="Title 3">
            <a:extLst>
              <a:ext uri="{FF2B5EF4-FFF2-40B4-BE49-F238E27FC236}">
                <a16:creationId xmlns:a16="http://schemas.microsoft.com/office/drawing/2014/main" id="{4EA3C38F-FD0C-4BEF-BA68-5CBB21A6E151}"/>
              </a:ext>
            </a:extLst>
          </p:cNvPr>
          <p:cNvSpPr>
            <a:spLocks noGrp="1"/>
          </p:cNvSpPr>
          <p:nvPr>
            <p:ph type="title"/>
          </p:nvPr>
        </p:nvSpPr>
        <p:spPr>
          <a:xfrm>
            <a:off x="927100" y="247650"/>
            <a:ext cx="9601200" cy="1485900"/>
          </a:xfrm>
        </p:spPr>
        <p:txBody>
          <a:bodyPr/>
          <a:lstStyle/>
          <a:p>
            <a:r>
              <a:rPr lang="en-US" dirty="0"/>
              <a:t>Recommendations</a:t>
            </a:r>
          </a:p>
        </p:txBody>
      </p:sp>
    </p:spTree>
    <p:extLst>
      <p:ext uri="{BB962C8B-B14F-4D97-AF65-F5344CB8AC3E}">
        <p14:creationId xmlns:p14="http://schemas.microsoft.com/office/powerpoint/2010/main" val="3362231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FF2CED-D620-45F3-84E2-752CFDF05095}"/>
              </a:ext>
            </a:extLst>
          </p:cNvPr>
          <p:cNvSpPr>
            <a:spLocks noGrp="1"/>
          </p:cNvSpPr>
          <p:nvPr>
            <p:ph idx="1"/>
          </p:nvPr>
        </p:nvSpPr>
        <p:spPr>
          <a:xfrm>
            <a:off x="990600" y="1212850"/>
            <a:ext cx="9817100" cy="4432300"/>
          </a:xfrm>
        </p:spPr>
        <p:txBody>
          <a:bodyPr>
            <a:normAutofit lnSpcReduction="10000"/>
          </a:bodyPr>
          <a:lstStyle/>
          <a:p>
            <a:r>
              <a:rPr lang="en-US" sz="2400" dirty="0"/>
              <a:t>Discuss the provider/human versus system/machine roles and responsibilities in diagnosis, treatment, and procedures</a:t>
            </a:r>
          </a:p>
          <a:p>
            <a:r>
              <a:rPr lang="en-US" sz="2400" dirty="0"/>
              <a:t>Review safeguards that have been put in place, such as cross-checking results between clinicians and AI programs</a:t>
            </a:r>
          </a:p>
          <a:p>
            <a:r>
              <a:rPr lang="en-US" sz="2400" dirty="0"/>
              <a:t>Explain issues related to confidentiality of patient’s information and any data privacy risks*</a:t>
            </a:r>
          </a:p>
          <a:p>
            <a:pPr marL="0" indent="0">
              <a:buNone/>
            </a:pPr>
            <a:endParaRPr lang="en-US" sz="2400" dirty="0"/>
          </a:p>
          <a:p>
            <a:pPr marL="0" indent="0">
              <a:buNone/>
            </a:pPr>
            <a:r>
              <a:rPr lang="en-US" sz="2400" dirty="0">
                <a:solidFill>
                  <a:srgbClr val="232323"/>
                </a:solidFill>
                <a:latin typeface="Verdana" panose="020B0604030504040204" pitchFamily="34" charset="0"/>
              </a:rPr>
              <a:t> * Schiff, D., &amp; </a:t>
            </a:r>
            <a:r>
              <a:rPr lang="en-US" sz="2400" dirty="0" err="1">
                <a:solidFill>
                  <a:srgbClr val="232323"/>
                </a:solidFill>
                <a:latin typeface="Verdana" panose="020B0604030504040204" pitchFamily="34" charset="0"/>
              </a:rPr>
              <a:t>Borenstein</a:t>
            </a:r>
            <a:r>
              <a:rPr lang="en-US" sz="2400" dirty="0">
                <a:solidFill>
                  <a:srgbClr val="232323"/>
                </a:solidFill>
                <a:latin typeface="Verdana" panose="020B0604030504040204" pitchFamily="34" charset="0"/>
              </a:rPr>
              <a:t>, J. (2019, February). How should clinicians communicate with patients about the roles of artificially intelligent team members? </a:t>
            </a:r>
            <a:r>
              <a:rPr lang="en-US" sz="2400" i="1" dirty="0">
                <a:solidFill>
                  <a:srgbClr val="232323"/>
                </a:solidFill>
                <a:latin typeface="Verdana" panose="020B0604030504040204" pitchFamily="34" charset="0"/>
              </a:rPr>
              <a:t>AMA Journal of Ethics, 21</a:t>
            </a:r>
            <a:r>
              <a:rPr lang="en-US" sz="2400" dirty="0">
                <a:solidFill>
                  <a:srgbClr val="232323"/>
                </a:solidFill>
                <a:latin typeface="Verdana" panose="020B0604030504040204" pitchFamily="34" charset="0"/>
              </a:rPr>
              <a:t>(2):E138-145. </a:t>
            </a:r>
            <a:r>
              <a:rPr lang="en-US" sz="2400" dirty="0" err="1">
                <a:solidFill>
                  <a:srgbClr val="232323"/>
                </a:solidFill>
                <a:latin typeface="Verdana" panose="020B0604030504040204" pitchFamily="34" charset="0"/>
              </a:rPr>
              <a:t>doi</a:t>
            </a:r>
            <a:r>
              <a:rPr lang="en-US" sz="2400" dirty="0">
                <a:solidFill>
                  <a:srgbClr val="232323"/>
                </a:solidFill>
                <a:latin typeface="Verdana" panose="020B0604030504040204" pitchFamily="34" charset="0"/>
              </a:rPr>
              <a:t>: 10.1001/amajethics.2019.138</a:t>
            </a:r>
            <a:endParaRPr lang="en-US" sz="2400" dirty="0"/>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344CDEDE-AB68-4864-BC47-BB8B146FBA3A}"/>
              </a:ext>
            </a:extLst>
          </p:cNvPr>
          <p:cNvSpPr>
            <a:spLocks noGrp="1"/>
          </p:cNvSpPr>
          <p:nvPr>
            <p:ph type="sldNum" sz="quarter" idx="10"/>
          </p:nvPr>
        </p:nvSpPr>
        <p:spPr/>
        <p:txBody>
          <a:bodyPr/>
          <a:lstStyle/>
          <a:p>
            <a:fld id="{9B7C9AA8-325D-49C9-B846-7B41702E2AD0}" type="slidenum">
              <a:rPr lang="en-US" smtClean="0"/>
              <a:pPr/>
              <a:t>28</a:t>
            </a:fld>
            <a:endParaRPr lang="en-US" dirty="0"/>
          </a:p>
        </p:txBody>
      </p:sp>
      <p:sp>
        <p:nvSpPr>
          <p:cNvPr id="4" name="Title 3">
            <a:extLst>
              <a:ext uri="{FF2B5EF4-FFF2-40B4-BE49-F238E27FC236}">
                <a16:creationId xmlns:a16="http://schemas.microsoft.com/office/drawing/2014/main" id="{A45D86B6-7347-46AF-9ECC-4345147142D1}"/>
              </a:ext>
            </a:extLst>
          </p:cNvPr>
          <p:cNvSpPr>
            <a:spLocks noGrp="1"/>
          </p:cNvSpPr>
          <p:nvPr>
            <p:ph type="title"/>
          </p:nvPr>
        </p:nvSpPr>
        <p:spPr>
          <a:xfrm>
            <a:off x="952500" y="182880"/>
            <a:ext cx="9601200" cy="1485900"/>
          </a:xfrm>
        </p:spPr>
        <p:txBody>
          <a:bodyPr/>
          <a:lstStyle/>
          <a:p>
            <a:r>
              <a:rPr lang="en-US" dirty="0"/>
              <a:t>More Recommendations</a:t>
            </a:r>
          </a:p>
        </p:txBody>
      </p:sp>
      <p:sp>
        <p:nvSpPr>
          <p:cNvPr id="5" name="TextBox 4">
            <a:extLst>
              <a:ext uri="{FF2B5EF4-FFF2-40B4-BE49-F238E27FC236}">
                <a16:creationId xmlns:a16="http://schemas.microsoft.com/office/drawing/2014/main" id="{C51BA13F-D54A-4890-8FA5-91E4521F7684}"/>
              </a:ext>
            </a:extLst>
          </p:cNvPr>
          <p:cNvSpPr txBox="1"/>
          <p:nvPr/>
        </p:nvSpPr>
        <p:spPr>
          <a:xfrm>
            <a:off x="4343400" y="6248400"/>
            <a:ext cx="5044440" cy="426720"/>
          </a:xfrm>
          <a:prstGeom prst="rect">
            <a:avLst/>
          </a:prstGeom>
          <a:noFill/>
        </p:spPr>
        <p:txBody>
          <a:bodyPr wrap="square" rtlCol="0">
            <a:noAutofit/>
          </a:bodyPr>
          <a:lstStyle/>
          <a:p>
            <a:endParaRPr lang="en-US" sz="2000" dirty="0" err="1">
              <a:solidFill>
                <a:srgbClr val="3B6E9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0327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BF2190-80B3-40FC-9B3A-23B1B24CD5F1}"/>
              </a:ext>
            </a:extLst>
          </p:cNvPr>
          <p:cNvSpPr>
            <a:spLocks noGrp="1"/>
          </p:cNvSpPr>
          <p:nvPr>
            <p:ph idx="1"/>
          </p:nvPr>
        </p:nvSpPr>
        <p:spPr>
          <a:xfrm>
            <a:off x="1193800" y="1638300"/>
            <a:ext cx="9779000" cy="4229100"/>
          </a:xfrm>
        </p:spPr>
        <p:txBody>
          <a:bodyPr/>
          <a:lstStyle/>
          <a:p>
            <a:r>
              <a:rPr lang="en-US" sz="2400" dirty="0"/>
              <a:t>AI data and recommendations must be verified and have oversight at all levels</a:t>
            </a:r>
          </a:p>
          <a:p>
            <a:r>
              <a:rPr lang="en-US" sz="2400" dirty="0"/>
              <a:t>Physicians who rely on AI in development of treatment or recommendations must remain vigilant</a:t>
            </a:r>
          </a:p>
          <a:p>
            <a:r>
              <a:rPr lang="en-US" sz="2400" dirty="0"/>
              <a:t>Who is responsible for incorrect data and incorrect recommendations?</a:t>
            </a:r>
          </a:p>
          <a:p>
            <a:pPr lvl="1"/>
            <a:r>
              <a:rPr lang="en-US" sz="2400" dirty="0"/>
              <a:t>Physician or AI System?</a:t>
            </a:r>
          </a:p>
          <a:p>
            <a:pPr lvl="1"/>
            <a:r>
              <a:rPr lang="en-US" sz="2400" dirty="0"/>
              <a:t>How are discrepancies in judgment vs. AI handled?  What is patient told?  Who makes final decisions?</a:t>
            </a:r>
          </a:p>
          <a:p>
            <a:pPr marL="0" indent="0">
              <a:buNone/>
            </a:pPr>
            <a:endParaRPr lang="en-US" dirty="0"/>
          </a:p>
        </p:txBody>
      </p:sp>
      <p:sp>
        <p:nvSpPr>
          <p:cNvPr id="3" name="Slide Number Placeholder 2">
            <a:extLst>
              <a:ext uri="{FF2B5EF4-FFF2-40B4-BE49-F238E27FC236}">
                <a16:creationId xmlns:a16="http://schemas.microsoft.com/office/drawing/2014/main" id="{515FDC37-9F00-4B78-9F4D-EBDAC0F47BA5}"/>
              </a:ext>
            </a:extLst>
          </p:cNvPr>
          <p:cNvSpPr>
            <a:spLocks noGrp="1"/>
          </p:cNvSpPr>
          <p:nvPr>
            <p:ph type="sldNum" sz="quarter" idx="10"/>
          </p:nvPr>
        </p:nvSpPr>
        <p:spPr/>
        <p:txBody>
          <a:bodyPr/>
          <a:lstStyle/>
          <a:p>
            <a:fld id="{9B7C9AA8-325D-49C9-B846-7B41702E2AD0}" type="slidenum">
              <a:rPr lang="en-US" smtClean="0"/>
              <a:pPr/>
              <a:t>29</a:t>
            </a:fld>
            <a:endParaRPr lang="en-US" dirty="0"/>
          </a:p>
        </p:txBody>
      </p:sp>
      <p:sp>
        <p:nvSpPr>
          <p:cNvPr id="4" name="Title 3">
            <a:extLst>
              <a:ext uri="{FF2B5EF4-FFF2-40B4-BE49-F238E27FC236}">
                <a16:creationId xmlns:a16="http://schemas.microsoft.com/office/drawing/2014/main" id="{7A539867-0215-45A5-BFA0-4F488F261D9A}"/>
              </a:ext>
            </a:extLst>
          </p:cNvPr>
          <p:cNvSpPr>
            <a:spLocks noGrp="1"/>
          </p:cNvSpPr>
          <p:nvPr>
            <p:ph type="title"/>
          </p:nvPr>
        </p:nvSpPr>
        <p:spPr>
          <a:xfrm>
            <a:off x="901700" y="247650"/>
            <a:ext cx="9601200" cy="1485900"/>
          </a:xfrm>
        </p:spPr>
        <p:txBody>
          <a:bodyPr/>
          <a:lstStyle/>
          <a:p>
            <a:r>
              <a:rPr lang="en-US" dirty="0"/>
              <a:t>Clinical Judgement vs. Machine</a:t>
            </a:r>
          </a:p>
        </p:txBody>
      </p:sp>
    </p:spTree>
    <p:extLst>
      <p:ext uri="{BB962C8B-B14F-4D97-AF65-F5344CB8AC3E}">
        <p14:creationId xmlns:p14="http://schemas.microsoft.com/office/powerpoint/2010/main" val="699749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31E323-30BE-42E1-9AEB-A45F73CAFA9B}"/>
              </a:ext>
            </a:extLst>
          </p:cNvPr>
          <p:cNvSpPr>
            <a:spLocks noGrp="1"/>
          </p:cNvSpPr>
          <p:nvPr>
            <p:ph type="sldNum" sz="quarter" idx="10"/>
          </p:nvPr>
        </p:nvSpPr>
        <p:spPr/>
        <p:txBody>
          <a:bodyPr/>
          <a:lstStyle/>
          <a:p>
            <a:fld id="{9B7C9AA8-325D-49C9-B846-7B41702E2AD0}" type="slidenum">
              <a:rPr lang="en-US" smtClean="0"/>
              <a:pPr/>
              <a:t>3</a:t>
            </a:fld>
            <a:endParaRPr lang="en-US" dirty="0"/>
          </a:p>
        </p:txBody>
      </p:sp>
      <p:sp>
        <p:nvSpPr>
          <p:cNvPr id="5" name="Title 4">
            <a:extLst>
              <a:ext uri="{FF2B5EF4-FFF2-40B4-BE49-F238E27FC236}">
                <a16:creationId xmlns:a16="http://schemas.microsoft.com/office/drawing/2014/main" id="{1C18586C-AB47-44E4-A575-F9782375ABE3}"/>
              </a:ext>
            </a:extLst>
          </p:cNvPr>
          <p:cNvSpPr>
            <a:spLocks noGrp="1"/>
          </p:cNvSpPr>
          <p:nvPr>
            <p:ph type="title"/>
          </p:nvPr>
        </p:nvSpPr>
        <p:spPr>
          <a:xfrm>
            <a:off x="1148715" y="227815"/>
            <a:ext cx="9601200" cy="1485900"/>
          </a:xfrm>
        </p:spPr>
        <p:txBody>
          <a:bodyPr/>
          <a:lstStyle/>
          <a:p>
            <a:r>
              <a:rPr lang="en-US" dirty="0"/>
              <a:t>Seems like only yesterday . . </a:t>
            </a:r>
          </a:p>
        </p:txBody>
      </p:sp>
      <p:pic>
        <p:nvPicPr>
          <p:cNvPr id="12" name="Content Placeholder 11" descr="35F George &amp; Jane Jetson">
            <a:extLst>
              <a:ext uri="{FF2B5EF4-FFF2-40B4-BE49-F238E27FC236}">
                <a16:creationId xmlns:a16="http://schemas.microsoft.com/office/drawing/2014/main" id="{4FD3D833-F801-5B0B-0538-D7FD560AACA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731963" y="2620270"/>
            <a:ext cx="1919287" cy="2666690"/>
          </a:xfrm>
          <a:prstGeom prst="rect">
            <a:avLst/>
          </a:prstGeom>
          <a:noFill/>
          <a:ln>
            <a:noFill/>
          </a:ln>
        </p:spPr>
      </p:pic>
      <p:grpSp>
        <p:nvGrpSpPr>
          <p:cNvPr id="3" name="Group 2">
            <a:extLst>
              <a:ext uri="{FF2B5EF4-FFF2-40B4-BE49-F238E27FC236}">
                <a16:creationId xmlns:a16="http://schemas.microsoft.com/office/drawing/2014/main" id="{EDB673D0-677A-4843-B82E-8B0BE31ADBF0}"/>
              </a:ext>
            </a:extLst>
          </p:cNvPr>
          <p:cNvGrpSpPr/>
          <p:nvPr/>
        </p:nvGrpSpPr>
        <p:grpSpPr>
          <a:xfrm>
            <a:off x="4800599" y="2003156"/>
            <a:ext cx="6965423" cy="4340148"/>
            <a:chOff x="4800599" y="2003156"/>
            <a:chExt cx="6965423" cy="4340148"/>
          </a:xfrm>
        </p:grpSpPr>
        <p:pic>
          <p:nvPicPr>
            <p:cNvPr id="14" name="Picture 13" descr="File:IRobot Roomba 780">
              <a:extLst>
                <a:ext uri="{FF2B5EF4-FFF2-40B4-BE49-F238E27FC236}">
                  <a16:creationId xmlns:a16="http://schemas.microsoft.com/office/drawing/2014/main" id="{C02BFB4B-C64A-AAFD-F830-8EC77EB371E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599" y="2631261"/>
              <a:ext cx="1936387" cy="1452290"/>
            </a:xfrm>
            <a:prstGeom prst="rect">
              <a:avLst/>
            </a:prstGeom>
            <a:noFill/>
            <a:ln>
              <a:noFill/>
            </a:ln>
          </p:spPr>
        </p:pic>
        <p:pic>
          <p:nvPicPr>
            <p:cNvPr id="15" name="Picture 14" descr="Google Self-Driving Car">
              <a:extLst>
                <a:ext uri="{FF2B5EF4-FFF2-40B4-BE49-F238E27FC236}">
                  <a16:creationId xmlns:a16="http://schemas.microsoft.com/office/drawing/2014/main" id="{C9CC85BA-83F2-0034-E388-3EADD3664F7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2650" y="2003156"/>
              <a:ext cx="2102638" cy="1356120"/>
            </a:xfrm>
            <a:prstGeom prst="rect">
              <a:avLst/>
            </a:prstGeom>
            <a:noFill/>
            <a:ln>
              <a:noFill/>
            </a:ln>
          </p:spPr>
        </p:pic>
        <p:pic>
          <p:nvPicPr>
            <p:cNvPr id="18" name="Picture 17" descr="Artificial Intelligence &amp; AI &amp; Machine Learning">
              <a:extLst>
                <a:ext uri="{FF2B5EF4-FFF2-40B4-BE49-F238E27FC236}">
                  <a16:creationId xmlns:a16="http://schemas.microsoft.com/office/drawing/2014/main" id="{309E5DA7-2F67-F78B-4BF0-EEB773416C3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4660900"/>
              <a:ext cx="2102638" cy="1682404"/>
            </a:xfrm>
            <a:prstGeom prst="rect">
              <a:avLst/>
            </a:prstGeom>
            <a:noFill/>
            <a:ln>
              <a:noFill/>
            </a:ln>
          </p:spPr>
        </p:pic>
        <p:pic>
          <p:nvPicPr>
            <p:cNvPr id="19" name="Picture 18" descr="Salford Institute for Dementia">
              <a:extLst>
                <a:ext uri="{FF2B5EF4-FFF2-40B4-BE49-F238E27FC236}">
                  <a16:creationId xmlns:a16="http://schemas.microsoft.com/office/drawing/2014/main" id="{1279E9E7-9403-67F8-14E3-7A890041393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33807" y="3022705"/>
              <a:ext cx="2032215" cy="1356120"/>
            </a:xfrm>
            <a:prstGeom prst="rect">
              <a:avLst/>
            </a:prstGeom>
            <a:noFill/>
            <a:ln>
              <a:noFill/>
            </a:ln>
          </p:spPr>
        </p:pic>
      </p:grpSp>
      <p:sp>
        <p:nvSpPr>
          <p:cNvPr id="2" name="TextBox 1">
            <a:extLst>
              <a:ext uri="{FF2B5EF4-FFF2-40B4-BE49-F238E27FC236}">
                <a16:creationId xmlns:a16="http://schemas.microsoft.com/office/drawing/2014/main" id="{C4D6D70F-D16E-4E0C-AFAD-B40E81074989}"/>
              </a:ext>
            </a:extLst>
          </p:cNvPr>
          <p:cNvSpPr txBox="1"/>
          <p:nvPr/>
        </p:nvSpPr>
        <p:spPr>
          <a:xfrm>
            <a:off x="2955290" y="1145360"/>
            <a:ext cx="7048500" cy="523220"/>
          </a:xfrm>
          <a:prstGeom prst="rect">
            <a:avLst/>
          </a:prstGeom>
          <a:noFill/>
        </p:spPr>
        <p:txBody>
          <a:bodyPr wrap="square" rtlCol="0">
            <a:spAutoFit/>
          </a:bodyPr>
          <a:lstStyle/>
          <a:p>
            <a:r>
              <a:rPr lang="en-US" sz="2800" b="1" dirty="0">
                <a:solidFill>
                  <a:srgbClr val="0070C0"/>
                </a:solidFill>
              </a:rPr>
              <a:t>But it was ALREADY 50 years ago!</a:t>
            </a:r>
          </a:p>
        </p:txBody>
      </p:sp>
    </p:spTree>
    <p:extLst>
      <p:ext uri="{BB962C8B-B14F-4D97-AF65-F5344CB8AC3E}">
        <p14:creationId xmlns:p14="http://schemas.microsoft.com/office/powerpoint/2010/main" val="297475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609E1F-C1BD-4DED-9395-C23DE14457BC}"/>
              </a:ext>
            </a:extLst>
          </p:cNvPr>
          <p:cNvSpPr>
            <a:spLocks noGrp="1"/>
          </p:cNvSpPr>
          <p:nvPr>
            <p:ph idx="1"/>
          </p:nvPr>
        </p:nvSpPr>
        <p:spPr>
          <a:xfrm>
            <a:off x="1295400" y="1905000"/>
            <a:ext cx="9006840" cy="2209800"/>
          </a:xfrm>
        </p:spPr>
        <p:txBody>
          <a:bodyPr/>
          <a:lstStyle/>
          <a:p>
            <a:pPr marL="0" indent="0">
              <a:buNone/>
            </a:pPr>
            <a:r>
              <a:rPr lang="en-US" sz="2400" dirty="0"/>
              <a:t>AI in health care is constantly evolving and adjusting – we need to continue to adjust and evolve with it - both on the provider/health care level and the legal/advisory level.</a:t>
            </a:r>
          </a:p>
          <a:p>
            <a:endParaRPr lang="en-US" dirty="0"/>
          </a:p>
        </p:txBody>
      </p:sp>
      <p:sp>
        <p:nvSpPr>
          <p:cNvPr id="3" name="Slide Number Placeholder 2">
            <a:extLst>
              <a:ext uri="{FF2B5EF4-FFF2-40B4-BE49-F238E27FC236}">
                <a16:creationId xmlns:a16="http://schemas.microsoft.com/office/drawing/2014/main" id="{2B235069-D53A-4B33-BCDE-888DEAE93A91}"/>
              </a:ext>
            </a:extLst>
          </p:cNvPr>
          <p:cNvSpPr>
            <a:spLocks noGrp="1"/>
          </p:cNvSpPr>
          <p:nvPr>
            <p:ph type="sldNum" sz="quarter" idx="10"/>
          </p:nvPr>
        </p:nvSpPr>
        <p:spPr/>
        <p:txBody>
          <a:bodyPr/>
          <a:lstStyle/>
          <a:p>
            <a:fld id="{9B7C9AA8-325D-49C9-B846-7B41702E2AD0}" type="slidenum">
              <a:rPr lang="en-US" smtClean="0"/>
              <a:pPr/>
              <a:t>30</a:t>
            </a:fld>
            <a:endParaRPr lang="en-US" dirty="0"/>
          </a:p>
        </p:txBody>
      </p:sp>
      <p:sp>
        <p:nvSpPr>
          <p:cNvPr id="4" name="Title 3">
            <a:extLst>
              <a:ext uri="{FF2B5EF4-FFF2-40B4-BE49-F238E27FC236}">
                <a16:creationId xmlns:a16="http://schemas.microsoft.com/office/drawing/2014/main" id="{5C9B15AC-4DD1-484F-92F4-134B3C906E15}"/>
              </a:ext>
            </a:extLst>
          </p:cNvPr>
          <p:cNvSpPr>
            <a:spLocks noGrp="1"/>
          </p:cNvSpPr>
          <p:nvPr>
            <p:ph type="title"/>
          </p:nvPr>
        </p:nvSpPr>
        <p:spPr>
          <a:xfrm>
            <a:off x="927100" y="252214"/>
            <a:ext cx="9601200" cy="1485900"/>
          </a:xfrm>
        </p:spPr>
        <p:txBody>
          <a:bodyPr/>
          <a:lstStyle/>
          <a:p>
            <a:r>
              <a:rPr lang="en-US" dirty="0"/>
              <a:t>In Closing</a:t>
            </a:r>
          </a:p>
        </p:txBody>
      </p:sp>
    </p:spTree>
    <p:extLst>
      <p:ext uri="{BB962C8B-B14F-4D97-AF65-F5344CB8AC3E}">
        <p14:creationId xmlns:p14="http://schemas.microsoft.com/office/powerpoint/2010/main" val="2817822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497C0D6D-63A4-CFDF-392E-2738C3826FB1}"/>
              </a:ext>
            </a:extLst>
          </p:cNvPr>
          <p:cNvSpPr>
            <a:spLocks noGrp="1"/>
          </p:cNvSpPr>
          <p:nvPr>
            <p:ph sz="half" idx="1"/>
          </p:nvPr>
        </p:nvSpPr>
        <p:spPr>
          <a:xfrm>
            <a:off x="1193800" y="1968501"/>
            <a:ext cx="5283200" cy="3398452"/>
          </a:xfrm>
        </p:spPr>
        <p:txBody>
          <a:bodyPr>
            <a:normAutofit lnSpcReduction="10000"/>
          </a:bodyPr>
          <a:lstStyle/>
          <a:p>
            <a:pPr marL="0" indent="0">
              <a:spcBef>
                <a:spcPts val="0"/>
              </a:spcBef>
              <a:spcAft>
                <a:spcPts val="0"/>
              </a:spcAft>
              <a:buNone/>
            </a:pPr>
            <a:r>
              <a:rPr lang="en-US" sz="2400" b="1" dirty="0">
                <a:ea typeface="Times New Roman" panose="02020603050405020304" pitchFamily="18" charset="0"/>
                <a:cs typeface="Times New Roman" panose="02020603050405020304" pitchFamily="18" charset="0"/>
              </a:rPr>
              <a:t>Janell Forget, RN, BSN, JD, CPHRM, FASHRM</a:t>
            </a:r>
            <a:endParaRPr lang="en-US" sz="2400" dirty="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2400" b="1" dirty="0">
                <a:ea typeface="Times New Roman" panose="02020603050405020304" pitchFamily="18" charset="0"/>
                <a:cs typeface="Times New Roman" panose="02020603050405020304" pitchFamily="18" charset="0"/>
              </a:rPr>
              <a:t>AVP Risk Management</a:t>
            </a:r>
            <a:endParaRPr lang="en-US" sz="2400" dirty="0">
              <a:ea typeface="Times New Roman" panose="02020603050405020304" pitchFamily="18" charset="0"/>
              <a:cs typeface="Times New Roman" panose="02020603050405020304" pitchFamily="18" charset="0"/>
            </a:endParaRPr>
          </a:p>
          <a:p>
            <a:pPr marL="0" indent="0">
              <a:spcBef>
                <a:spcPts val="0"/>
              </a:spcBef>
              <a:spcAft>
                <a:spcPts val="0"/>
              </a:spcAft>
              <a:buNone/>
            </a:pPr>
            <a:endParaRPr lang="en-US" sz="2400" dirty="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2400" dirty="0">
                <a:ea typeface="Times New Roman" panose="02020603050405020304" pitchFamily="18" charset="0"/>
                <a:cs typeface="Times New Roman" panose="02020603050405020304" pitchFamily="18" charset="0"/>
              </a:rPr>
              <a:t>UMass Memorial Health</a:t>
            </a:r>
          </a:p>
          <a:p>
            <a:pPr marL="0" indent="0">
              <a:spcBef>
                <a:spcPts val="0"/>
              </a:spcBef>
              <a:spcAft>
                <a:spcPts val="0"/>
              </a:spcAft>
              <a:buNone/>
            </a:pPr>
            <a:r>
              <a:rPr lang="en-US" sz="2400" dirty="0">
                <a:ea typeface="Times New Roman" panose="02020603050405020304" pitchFamily="18" charset="0"/>
                <a:cs typeface="Times New Roman" panose="02020603050405020304" pitchFamily="18" charset="0"/>
              </a:rPr>
              <a:t>One Biotech Park Ste. 300</a:t>
            </a:r>
          </a:p>
          <a:p>
            <a:pPr marL="0" indent="0">
              <a:spcBef>
                <a:spcPts val="0"/>
              </a:spcBef>
              <a:spcAft>
                <a:spcPts val="0"/>
              </a:spcAft>
              <a:buNone/>
            </a:pPr>
            <a:r>
              <a:rPr lang="en-US" sz="2400" dirty="0">
                <a:ea typeface="Times New Roman" panose="02020603050405020304" pitchFamily="18" charset="0"/>
                <a:cs typeface="Times New Roman" panose="02020603050405020304" pitchFamily="18" charset="0"/>
              </a:rPr>
              <a:t>Worcester, MA 01605</a:t>
            </a:r>
          </a:p>
          <a:p>
            <a:pPr marL="0" indent="0">
              <a:spcBef>
                <a:spcPts val="0"/>
              </a:spcBef>
              <a:spcAft>
                <a:spcPts val="0"/>
              </a:spcAft>
              <a:buNone/>
            </a:pPr>
            <a:r>
              <a:rPr lang="en-US" sz="2400" dirty="0">
                <a:ea typeface="Times New Roman" panose="02020603050405020304" pitchFamily="18" charset="0"/>
                <a:cs typeface="Times New Roman" panose="02020603050405020304" pitchFamily="18" charset="0"/>
              </a:rPr>
              <a:t>Phone: 774-443-7475</a:t>
            </a:r>
          </a:p>
          <a:p>
            <a:pPr marL="0" indent="0">
              <a:spcBef>
                <a:spcPts val="0"/>
              </a:spcBef>
              <a:spcAft>
                <a:spcPts val="0"/>
              </a:spcAft>
              <a:buNone/>
            </a:pPr>
            <a:r>
              <a:rPr lang="en-US" sz="2400" u="sng" dirty="0">
                <a:solidFill>
                  <a:srgbClr val="0563C1"/>
                </a:solidFill>
                <a:ea typeface="Times New Roman" panose="02020603050405020304" pitchFamily="18" charset="0"/>
                <a:cs typeface="Times New Roman" panose="02020603050405020304" pitchFamily="18" charset="0"/>
                <a:hlinkClick r:id="rId2"/>
              </a:rPr>
              <a:t>Janell.Forget@Umassmemorial.org</a:t>
            </a:r>
            <a:endParaRPr lang="en-US" sz="2400" dirty="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2400" dirty="0">
                <a:ea typeface="Times New Roman" panose="02020603050405020304" pitchFamily="18" charset="0"/>
                <a:cs typeface="Times New Roman" panose="02020603050405020304" pitchFamily="18" charset="0"/>
              </a:rPr>
              <a:t> </a:t>
            </a:r>
          </a:p>
          <a:p>
            <a:pPr marL="0" indent="0">
              <a:buNone/>
            </a:pPr>
            <a:endParaRPr lang="en-US" dirty="0">
              <a:latin typeface="+mn-lt"/>
            </a:endParaRPr>
          </a:p>
        </p:txBody>
      </p:sp>
      <p:sp>
        <p:nvSpPr>
          <p:cNvPr id="14" name="Content Placeholder 2">
            <a:extLst>
              <a:ext uri="{FF2B5EF4-FFF2-40B4-BE49-F238E27FC236}">
                <a16:creationId xmlns:a16="http://schemas.microsoft.com/office/drawing/2014/main" id="{C0A13B0E-2CE8-CE8F-B6B8-AF8CE9B10ABB}"/>
              </a:ext>
            </a:extLst>
          </p:cNvPr>
          <p:cNvSpPr>
            <a:spLocks noGrp="1"/>
          </p:cNvSpPr>
          <p:nvPr>
            <p:ph sz="half" idx="2"/>
          </p:nvPr>
        </p:nvSpPr>
        <p:spPr>
          <a:xfrm>
            <a:off x="6710680" y="1968501"/>
            <a:ext cx="4622800" cy="3398452"/>
          </a:xfrm>
        </p:spPr>
        <p:txBody>
          <a:bodyPr>
            <a:normAutofit lnSpcReduction="10000"/>
          </a:bodyPr>
          <a:lstStyle/>
          <a:p>
            <a:pPr marL="0" indent="0">
              <a:spcBef>
                <a:spcPts val="0"/>
              </a:spcBef>
              <a:buNone/>
            </a:pPr>
            <a:r>
              <a:rPr lang="en-US" sz="2400" b="1" dirty="0">
                <a:cs typeface="Calibri" panose="020F0502020204030204" pitchFamily="34" charset="0"/>
              </a:rPr>
              <a:t>Joanne Hoban, Esq</a:t>
            </a:r>
          </a:p>
          <a:p>
            <a:pPr marL="0" indent="0">
              <a:spcBef>
                <a:spcPts val="0"/>
              </a:spcBef>
              <a:buNone/>
            </a:pPr>
            <a:r>
              <a:rPr lang="en-US" sz="2400" b="1" dirty="0">
                <a:cs typeface="Calibri" panose="020F0502020204030204" pitchFamily="34" charset="0"/>
              </a:rPr>
              <a:t>Partner</a:t>
            </a:r>
          </a:p>
          <a:p>
            <a:pPr marL="0" indent="0">
              <a:spcBef>
                <a:spcPts val="0"/>
              </a:spcBef>
              <a:buNone/>
            </a:pPr>
            <a:endParaRPr lang="en-US" sz="2400" b="1" dirty="0">
              <a:cs typeface="Calibri" panose="020F0502020204030204" pitchFamily="34" charset="0"/>
            </a:endParaRPr>
          </a:p>
          <a:p>
            <a:pPr marL="0" indent="0">
              <a:spcBef>
                <a:spcPts val="0"/>
              </a:spcBef>
              <a:buNone/>
            </a:pPr>
            <a:r>
              <a:rPr lang="en-US" sz="2400" dirty="0">
                <a:cs typeface="Calibri" panose="020F0502020204030204" pitchFamily="34" charset="0"/>
              </a:rPr>
              <a:t>Morrison Mahoney, LLP</a:t>
            </a:r>
          </a:p>
          <a:p>
            <a:pPr marL="0" indent="0">
              <a:spcBef>
                <a:spcPts val="0"/>
              </a:spcBef>
              <a:buNone/>
            </a:pPr>
            <a:r>
              <a:rPr lang="en-US" sz="2400" dirty="0">
                <a:cs typeface="Calibri" panose="020F0502020204030204" pitchFamily="34" charset="0"/>
              </a:rPr>
              <a:t>120 Front Street</a:t>
            </a:r>
          </a:p>
          <a:p>
            <a:pPr marL="0" indent="0">
              <a:spcBef>
                <a:spcPts val="0"/>
              </a:spcBef>
              <a:buNone/>
            </a:pPr>
            <a:r>
              <a:rPr lang="en-US" sz="2400" dirty="0">
                <a:cs typeface="Calibri" panose="020F0502020204030204" pitchFamily="34" charset="0"/>
              </a:rPr>
              <a:t>Suite 710</a:t>
            </a:r>
          </a:p>
          <a:p>
            <a:pPr marL="0" indent="0">
              <a:spcBef>
                <a:spcPts val="0"/>
              </a:spcBef>
              <a:buNone/>
            </a:pPr>
            <a:r>
              <a:rPr lang="en-US" sz="2400" dirty="0">
                <a:cs typeface="Calibri" panose="020F0502020204030204" pitchFamily="34" charset="0"/>
              </a:rPr>
              <a:t>Worcester, MA, 01608</a:t>
            </a:r>
          </a:p>
          <a:p>
            <a:pPr marL="0" indent="0">
              <a:spcBef>
                <a:spcPts val="0"/>
              </a:spcBef>
              <a:buNone/>
            </a:pPr>
            <a:r>
              <a:rPr lang="en-US" sz="2400" dirty="0">
                <a:cs typeface="Calibri" panose="020F0502020204030204" pitchFamily="34" charset="0"/>
              </a:rPr>
              <a:t>Phone: 508-757-7777</a:t>
            </a:r>
          </a:p>
          <a:p>
            <a:pPr marL="0" indent="0">
              <a:spcBef>
                <a:spcPts val="0"/>
              </a:spcBef>
              <a:buNone/>
            </a:pPr>
            <a:r>
              <a:rPr lang="en-US" sz="2400" dirty="0">
                <a:cs typeface="Calibri" panose="020F0502020204030204" pitchFamily="34" charset="0"/>
                <a:hlinkClick r:id="rId3"/>
              </a:rPr>
              <a:t>jhoban@morrisonmahoney.com</a:t>
            </a:r>
            <a:endParaRPr lang="en-US" sz="2400" dirty="0">
              <a:cs typeface="Calibri" panose="020F0502020204030204" pitchFamily="34" charset="0"/>
            </a:endParaRPr>
          </a:p>
          <a:p>
            <a:pPr marL="0" indent="0">
              <a:spcBef>
                <a:spcPts val="0"/>
              </a:spcBef>
              <a:buNone/>
            </a:pPr>
            <a:endParaRPr lang="en-US" sz="1600" dirty="0">
              <a:cs typeface="Calibri" panose="020F0502020204030204" pitchFamily="34" charset="0"/>
            </a:endParaRPr>
          </a:p>
        </p:txBody>
      </p:sp>
      <p:sp>
        <p:nvSpPr>
          <p:cNvPr id="15" name="Slide Number Placeholder 3">
            <a:extLst>
              <a:ext uri="{FF2B5EF4-FFF2-40B4-BE49-F238E27FC236}">
                <a16:creationId xmlns:a16="http://schemas.microsoft.com/office/drawing/2014/main" id="{7148EB6B-EEB7-7CF7-C202-8BF3C3BEB0F1}"/>
              </a:ext>
            </a:extLst>
          </p:cNvPr>
          <p:cNvSpPr>
            <a:spLocks noGrp="1"/>
          </p:cNvSpPr>
          <p:nvPr>
            <p:ph type="sldNum" sz="quarter" idx="10"/>
          </p:nvPr>
        </p:nvSpPr>
        <p:spPr>
          <a:xfrm>
            <a:off x="9387840" y="6309360"/>
            <a:ext cx="914400" cy="365760"/>
          </a:xfrm>
        </p:spPr>
        <p:txBody>
          <a:bodyPr/>
          <a:lstStyle/>
          <a:p>
            <a:pPr>
              <a:spcAft>
                <a:spcPts val="600"/>
              </a:spcAft>
            </a:pPr>
            <a:fld id="{9B7C9AA8-325D-49C9-B846-7B41702E2AD0}" type="slidenum">
              <a:rPr lang="en-US" smtClean="0"/>
              <a:pPr>
                <a:spcAft>
                  <a:spcPts val="600"/>
                </a:spcAft>
              </a:pPr>
              <a:t>31</a:t>
            </a:fld>
            <a:endParaRPr lang="en-US"/>
          </a:p>
        </p:txBody>
      </p:sp>
      <p:sp>
        <p:nvSpPr>
          <p:cNvPr id="12" name="Title 4">
            <a:extLst>
              <a:ext uri="{FF2B5EF4-FFF2-40B4-BE49-F238E27FC236}">
                <a16:creationId xmlns:a16="http://schemas.microsoft.com/office/drawing/2014/main" id="{B21F4F31-A497-2C65-48F7-78DC631C76DA}"/>
              </a:ext>
            </a:extLst>
          </p:cNvPr>
          <p:cNvSpPr>
            <a:spLocks noGrp="1"/>
          </p:cNvSpPr>
          <p:nvPr>
            <p:ph type="title"/>
          </p:nvPr>
        </p:nvSpPr>
        <p:spPr>
          <a:xfrm>
            <a:off x="3169920" y="228600"/>
            <a:ext cx="5852160" cy="822960"/>
          </a:xfrm>
        </p:spPr>
        <p:txBody>
          <a:bodyPr/>
          <a:lstStyle/>
          <a:p>
            <a:r>
              <a:rPr lang="en-US" dirty="0"/>
              <a:t>Questions?</a:t>
            </a:r>
          </a:p>
        </p:txBody>
      </p:sp>
    </p:spTree>
    <p:extLst>
      <p:ext uri="{BB962C8B-B14F-4D97-AF65-F5344CB8AC3E}">
        <p14:creationId xmlns:p14="http://schemas.microsoft.com/office/powerpoint/2010/main" val="926233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7854B-8145-9A55-FFD4-6C649C3FA3F5}"/>
              </a:ext>
            </a:extLst>
          </p:cNvPr>
          <p:cNvSpPr>
            <a:spLocks noGrp="1"/>
          </p:cNvSpPr>
          <p:nvPr>
            <p:ph type="ctrTitle"/>
          </p:nvPr>
        </p:nvSpPr>
        <p:spPr>
          <a:xfrm>
            <a:off x="698500" y="1193800"/>
            <a:ext cx="8229600" cy="457200"/>
          </a:xfrm>
        </p:spPr>
        <p:txBody>
          <a:bodyPr/>
          <a:lstStyle/>
          <a:p>
            <a:r>
              <a:rPr lang="en-US" sz="1400" dirty="0"/>
              <a:t>Images Reprinted - Courtesy of </a:t>
            </a:r>
            <a:r>
              <a:rPr lang="en-US" sz="1400" dirty="0" err="1"/>
              <a:t>Openverse</a:t>
            </a:r>
            <a:endParaRPr lang="en-US" sz="1400" dirty="0"/>
          </a:p>
        </p:txBody>
      </p:sp>
      <p:sp>
        <p:nvSpPr>
          <p:cNvPr id="3" name="Subtitle 2">
            <a:extLst>
              <a:ext uri="{FF2B5EF4-FFF2-40B4-BE49-F238E27FC236}">
                <a16:creationId xmlns:a16="http://schemas.microsoft.com/office/drawing/2014/main" id="{A682350E-266A-DB94-F7E8-8E6BBA8FED02}"/>
              </a:ext>
            </a:extLst>
          </p:cNvPr>
          <p:cNvSpPr>
            <a:spLocks noGrp="1"/>
          </p:cNvSpPr>
          <p:nvPr>
            <p:ph type="subTitle" idx="1"/>
          </p:nvPr>
        </p:nvSpPr>
        <p:spPr>
          <a:xfrm>
            <a:off x="1155700" y="1651000"/>
            <a:ext cx="7315200" cy="4724400"/>
          </a:xfrm>
        </p:spPr>
        <p:txBody>
          <a:bodyPr>
            <a:normAutofit lnSpcReduction="10000"/>
          </a:bodyPr>
          <a:lstStyle/>
          <a:p>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35F George &amp; Jane Jetson</a:t>
            </a:r>
            <a:r>
              <a:rPr lang="en-US" sz="1000" dirty="0">
                <a:solidFill>
                  <a:srgbClr val="30272E"/>
                </a:solidFill>
                <a:latin typeface="Arial" panose="020B0604020202020204" pitchFamily="34" charset="0"/>
                <a:ea typeface="Calibri" panose="020F0502020204030204" pitchFamily="34" charset="0"/>
              </a:rPr>
              <a:t>" by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rPr>
              <a:t>Fred Seibert</a:t>
            </a:r>
            <a:r>
              <a:rPr lang="en-US" sz="1000" dirty="0">
                <a:solidFill>
                  <a:srgbClr val="30272E"/>
                </a:solidFill>
                <a:latin typeface="Arial" panose="020B0604020202020204" pitchFamily="34" charset="0"/>
                <a:ea typeface="Calibri" panose="020F0502020204030204" pitchFamily="34" charset="0"/>
              </a:rPr>
              <a:t> is licensed under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a:rPr>
              <a:t>CC BY-NC-ND 2.0</a:t>
            </a:r>
            <a:endPar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r>
              <a:rPr lang="en-US" sz="1000" dirty="0">
                <a:solidFill>
                  <a:srgbClr val="30272E"/>
                </a:solidFill>
                <a:latin typeface="Arial" panose="020B0604020202020204" pitchFamily="34" charset="0"/>
                <a:ea typeface="Calibri" panose="020F0502020204030204" pitchFamily="34" charset="0"/>
              </a:rPr>
              <a:t>"</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5"/>
              </a:rPr>
              <a:t>File:IRobot Roomba 780.jpg</a:t>
            </a:r>
            <a:r>
              <a:rPr lang="en-US" sz="1000" dirty="0">
                <a:solidFill>
                  <a:srgbClr val="30272E"/>
                </a:solidFill>
                <a:latin typeface="Arial" panose="020B0604020202020204" pitchFamily="34" charset="0"/>
                <a:ea typeface="Calibri" panose="020F0502020204030204" pitchFamily="34" charset="0"/>
              </a:rPr>
              <a:t>" by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6"/>
              </a:rPr>
              <a:t>Tibor </a:t>
            </a:r>
            <a:r>
              <a:rPr lang="en-US" sz="1000" u="sng" dirty="0" err="1">
                <a:solidFill>
                  <a:srgbClr val="0000FF"/>
                </a:solidFill>
                <a:latin typeface="Arial" panose="020B0604020202020204" pitchFamily="34" charset="0"/>
                <a:ea typeface="Calibri" panose="020F0502020204030204" pitchFamily="34" charset="0"/>
                <a:cs typeface="Times New Roman" panose="02020603050405020304" pitchFamily="18" charset="0"/>
                <a:hlinkClick r:id="rId6"/>
              </a:rPr>
              <a:t>Antalóczy</a:t>
            </a:r>
            <a:r>
              <a:rPr lang="en-US" sz="1000" dirty="0">
                <a:solidFill>
                  <a:srgbClr val="30272E"/>
                </a:solidFill>
                <a:latin typeface="Arial" panose="020B0604020202020204" pitchFamily="34" charset="0"/>
                <a:ea typeface="Calibri" panose="020F0502020204030204" pitchFamily="34" charset="0"/>
              </a:rPr>
              <a:t> is licensed under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7"/>
              </a:rPr>
              <a:t>CC BY-SA 3.0</a:t>
            </a:r>
            <a:endPar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8"/>
              </a:rPr>
              <a:t>Google Self-Driving Car</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by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9"/>
              </a:rPr>
              <a:t>smoothgroover22</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is licensed under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10"/>
              </a:rPr>
              <a:t>CC BY-SA 2.0</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30272E"/>
                </a:solidFill>
                <a:latin typeface="Arial" panose="020B0604020202020204" pitchFamily="34" charset="0"/>
                <a:ea typeface="Calibri" panose="020F0502020204030204" pitchFamily="34" charset="0"/>
              </a:rPr>
              <a:t>"</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11"/>
              </a:rPr>
              <a:t>Artificial Intelligence &amp; AI &amp; Machine Learning</a:t>
            </a:r>
            <a:r>
              <a:rPr lang="en-US" sz="1000" dirty="0">
                <a:solidFill>
                  <a:srgbClr val="30272E"/>
                </a:solidFill>
                <a:latin typeface="Arial" panose="020B0604020202020204" pitchFamily="34" charset="0"/>
                <a:ea typeface="Calibri" panose="020F0502020204030204" pitchFamily="34" charset="0"/>
              </a:rPr>
              <a:t>" by </a:t>
            </a:r>
            <a:r>
              <a:rPr lang="en-US" sz="1000" u="sng" dirty="0" err="1">
                <a:solidFill>
                  <a:srgbClr val="0000FF"/>
                </a:solidFill>
                <a:latin typeface="Arial" panose="020B0604020202020204" pitchFamily="34" charset="0"/>
                <a:ea typeface="Calibri" panose="020F0502020204030204" pitchFamily="34" charset="0"/>
                <a:cs typeface="Times New Roman" panose="02020603050405020304" pitchFamily="18" charset="0"/>
                <a:hlinkClick r:id="rId12"/>
              </a:rPr>
              <a:t>mikemacmarketing</a:t>
            </a:r>
            <a:r>
              <a:rPr lang="en-US" sz="1000" dirty="0">
                <a:solidFill>
                  <a:srgbClr val="30272E"/>
                </a:solidFill>
                <a:latin typeface="Arial" panose="020B0604020202020204" pitchFamily="34" charset="0"/>
                <a:ea typeface="Calibri" panose="020F0502020204030204" pitchFamily="34" charset="0"/>
              </a:rPr>
              <a:t> is licensed under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13"/>
              </a:rPr>
              <a:t>CC BY 2.0</a:t>
            </a:r>
            <a:endPar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14"/>
              </a:rPr>
              <a:t>Salford Institute for Dementia</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by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15"/>
              </a:rPr>
              <a:t>University of Salford</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is licensed under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13"/>
              </a:rPr>
              <a:t>CC BY 2.0</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16"/>
              </a:rPr>
              <a:t>1966 Spiegel catalog Op top, bell bottoms, madras, gingham</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by </a:t>
            </a:r>
            <a:r>
              <a:rPr lang="en-US" sz="1000" u="sng" dirty="0" err="1">
                <a:solidFill>
                  <a:srgbClr val="0000FF"/>
                </a:solidFill>
                <a:latin typeface="Arial" panose="020B0604020202020204" pitchFamily="34" charset="0"/>
                <a:ea typeface="Calibri" panose="020F0502020204030204" pitchFamily="34" charset="0"/>
                <a:cs typeface="Times New Roman" panose="02020603050405020304" pitchFamily="18" charset="0"/>
                <a:hlinkClick r:id="rId17"/>
              </a:rPr>
              <a:t>genibee</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is licensed under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18"/>
              </a:rPr>
              <a:t>CC BY-NC 2.0</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19"/>
              </a:rPr>
              <a:t>Stop Looking! Fashion Runway 2011</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by </a:t>
            </a:r>
            <a:r>
              <a:rPr lang="en-US" sz="1000" u="sng" dirty="0" err="1">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0"/>
              </a:rPr>
              <a:t>henryjose</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is licensed under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13"/>
              </a:rPr>
              <a:t>CC BY 2.0</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a:t>
            </a:r>
          </a:p>
          <a:p>
            <a:r>
              <a:rPr lang="en-US" sz="1000" dirty="0">
                <a:solidFill>
                  <a:srgbClr val="30272E"/>
                </a:solidFill>
                <a:latin typeface="Arial" panose="020B0604020202020204" pitchFamily="34" charset="0"/>
                <a:ea typeface="Calibri" panose="020F0502020204030204" pitchFamily="34" charset="0"/>
              </a:rPr>
              <a:t>"</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1"/>
              </a:rPr>
              <a:t>blood tubes</a:t>
            </a:r>
            <a:r>
              <a:rPr lang="en-US" sz="1000" dirty="0">
                <a:solidFill>
                  <a:srgbClr val="30272E"/>
                </a:solidFill>
                <a:latin typeface="Arial" panose="020B0604020202020204" pitchFamily="34" charset="0"/>
                <a:ea typeface="Calibri" panose="020F0502020204030204" pitchFamily="34" charset="0"/>
              </a:rPr>
              <a:t>" by </a:t>
            </a:r>
            <a:r>
              <a:rPr lang="en-US" sz="1000" u="sng" dirty="0" err="1">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2"/>
              </a:rPr>
              <a:t>keepingtime_ca</a:t>
            </a:r>
            <a:r>
              <a:rPr lang="en-US" sz="1000" dirty="0">
                <a:solidFill>
                  <a:srgbClr val="30272E"/>
                </a:solidFill>
                <a:latin typeface="Arial" panose="020B0604020202020204" pitchFamily="34" charset="0"/>
                <a:ea typeface="Calibri" panose="020F0502020204030204" pitchFamily="34" charset="0"/>
              </a:rPr>
              <a:t> is licensed under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10"/>
              </a:rPr>
              <a:t>CC BY-SA 2.0</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3"/>
              </a:rPr>
              <a:t>prescription pad</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by </a:t>
            </a:r>
            <a:r>
              <a:rPr lang="en-US" sz="1000" u="sng" dirty="0" err="1">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4"/>
              </a:rPr>
              <a:t>calvinnivlac</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is licensed under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a:rPr>
              <a:t>CC BY-NC-ND 2.0</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5"/>
              </a:rPr>
              <a:t>File:E00031141 (</a:t>
            </a:r>
            <a:r>
              <a:rPr lang="en-US" sz="1000" u="sng" dirty="0" err="1">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5"/>
              </a:rPr>
              <a:t>CardioNetworks</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5"/>
              </a:rPr>
              <a:t> </a:t>
            </a:r>
            <a:r>
              <a:rPr lang="en-US" sz="1000" u="sng" dirty="0" err="1">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5"/>
              </a:rPr>
              <a:t>ECGpedia</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5"/>
              </a:rPr>
              <a:t>).jpg</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by Michael Rosengarten BEng, </a:t>
            </a:r>
            <a:r>
              <a:rPr lang="en-US" sz="1000" dirty="0" err="1">
                <a:solidFill>
                  <a:srgbClr val="30272E"/>
                </a:solidFill>
                <a:latin typeface="Arial" panose="020B0604020202020204" pitchFamily="34" charset="0"/>
                <a:ea typeface="Calibri" panose="020F0502020204030204" pitchFamily="34" charset="0"/>
                <a:cs typeface="Times New Roman" panose="02020603050405020304" pitchFamily="18" charset="0"/>
              </a:rPr>
              <a:t>MD.McGill</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is licensed under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7"/>
              </a:rPr>
              <a:t>CC BY-SA 3.0</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6"/>
              </a:rPr>
              <a:t>20130703_5k Freight train | Lake Louise Village, Banff National Park, Alberta, Canada</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by </a:t>
            </a:r>
            <a:r>
              <a:rPr lang="en-US" sz="1000" u="sng" dirty="0" err="1">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7"/>
              </a:rPr>
              <a:t>ratexla</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7"/>
              </a:rPr>
              <a:t> (protected by </a:t>
            </a:r>
            <a:r>
              <a:rPr lang="en-US" sz="1000" u="sng" dirty="0" err="1">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7"/>
              </a:rPr>
              <a:t>Pixsy</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7"/>
              </a:rPr>
              <a:t>)</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is licensed under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a:rPr>
              <a:t>CC BY-NC-ND 2.0</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8"/>
              </a:rPr>
              <a:t>Más de 400 </a:t>
            </a:r>
            <a:r>
              <a:rPr lang="en-US" sz="1000" u="sng" dirty="0" err="1">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8"/>
              </a:rPr>
              <a:t>investigadores</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8"/>
              </a:rPr>
              <a:t> y </a:t>
            </a:r>
            <a:r>
              <a:rPr lang="en-US" sz="1000" u="sng" dirty="0" err="1">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8"/>
              </a:rPr>
              <a:t>científicos</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8"/>
              </a:rPr>
              <a:t> / More than 400 researchers and scientists</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by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9"/>
              </a:rPr>
              <a:t>Repsol</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is licensed under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0"/>
              </a:rPr>
              <a:t>CC BY-NC-SA 2.0</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1"/>
              </a:rPr>
              <a:t>“Sci-Fi Museum-The Jetsons</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by </a:t>
            </a:r>
            <a:r>
              <a:rPr lang="en-US" sz="1000" u="sng" dirty="0" err="1">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2"/>
              </a:rPr>
              <a:t>razvan.orendovici</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is licensed under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13"/>
              </a:rPr>
              <a:t>CC BY 2.0</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3"/>
              </a:rPr>
              <a:t>question mark</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by </a:t>
            </a:r>
            <a:r>
              <a:rPr lang="en-US" sz="1000" u="sng" dirty="0" err="1">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4"/>
              </a:rPr>
              <a:t>WingedWolf</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is licensed under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a:rPr>
              <a:t>CC BY-NC-ND 2.0</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a:t>
            </a:r>
          </a:p>
          <a:p>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5"/>
              </a:rPr>
              <a:t>Zeiss 510 Meta Confocal Microscope</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by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6"/>
              </a:rPr>
              <a:t>NIAID</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is licensed under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13"/>
              </a:rPr>
              <a:t>CC BY 2.0</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7"/>
              </a:rPr>
              <a:t>chest x-ray</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by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8"/>
              </a:rPr>
              <a:t>Aidan Jones</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is licensed under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10"/>
              </a:rPr>
              <a:t>CC BY-SA 2.0</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9"/>
              </a:rPr>
              <a:t>Blood Glucose Level 106</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by </a:t>
            </a:r>
            <a:r>
              <a:rPr lang="en-US" sz="1000" u="sng" dirty="0" err="1">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0"/>
              </a:rPr>
              <a:t>cogdogblog</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is licensed under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13"/>
              </a:rPr>
              <a:t>CC BY 2.0</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1"/>
              </a:rPr>
              <a:t>Telehealth pack - blood pressure monitor, pulse rate monitor, body temperature monitor and </a:t>
            </a:r>
            <a:r>
              <a:rPr lang="en-US" sz="1000" u="sng" dirty="0" err="1">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1"/>
              </a:rPr>
              <a:t>mymedic</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1"/>
              </a:rPr>
              <a:t> box</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by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2"/>
              </a:rPr>
              <a:t>Tunstall </a:t>
            </a:r>
            <a:r>
              <a:rPr lang="en-US" sz="1000" u="sng" dirty="0" err="1">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2"/>
              </a:rPr>
              <a:t>Telehealthcare</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 is licensed under </a:t>
            </a:r>
            <a:r>
              <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13"/>
              </a:rPr>
              <a:t>CC BY 2.0</a:t>
            </a:r>
            <a:r>
              <a:rPr lang="en-US" sz="1000" dirty="0">
                <a:solidFill>
                  <a:srgbClr val="30272E"/>
                </a:solidFill>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000" dirty="0">
                <a:latin typeface="Times New Roman" panose="02020603050405020304" pitchFamily="18" charset="0"/>
                <a:ea typeface="Times New Roman" panose="02020603050405020304" pitchFamily="18" charset="0"/>
              </a:rPr>
              <a:t>Davinci  </a:t>
            </a:r>
            <a:r>
              <a:rPr lang="en-US" sz="1000" b="1" cap="all" dirty="0">
                <a:latin typeface="Times New Roman" panose="02020603050405020304" pitchFamily="18" charset="0"/>
                <a:ea typeface="Times New Roman" panose="02020603050405020304" pitchFamily="18" charset="0"/>
              </a:rPr>
              <a:t>JPEG; Source:  FLKR (free content)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30272E"/>
                </a:solidFill>
                <a:latin typeface="Arial" panose="020B060402020202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Tree>
    <p:extLst>
      <p:ext uri="{BB962C8B-B14F-4D97-AF65-F5344CB8AC3E}">
        <p14:creationId xmlns:p14="http://schemas.microsoft.com/office/powerpoint/2010/main" val="2603557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271D25-C4B2-4671-9C2E-1BE43946CB6B}"/>
              </a:ext>
            </a:extLst>
          </p:cNvPr>
          <p:cNvSpPr>
            <a:spLocks noGrp="1"/>
          </p:cNvSpPr>
          <p:nvPr>
            <p:ph idx="1"/>
          </p:nvPr>
        </p:nvSpPr>
        <p:spPr>
          <a:xfrm>
            <a:off x="1651000" y="1700014"/>
            <a:ext cx="9982200" cy="4256286"/>
          </a:xfrm>
        </p:spPr>
        <p:txBody>
          <a:bodyPr>
            <a:normAutofit/>
          </a:bodyPr>
          <a:lstStyle/>
          <a:p>
            <a:r>
              <a:rPr lang="en-US" sz="2800" dirty="0"/>
              <a:t>Artificial Intelligence (AI) was initially introduced to the world of health care in </a:t>
            </a:r>
            <a:r>
              <a:rPr lang="en-US" sz="2800" b="1" dirty="0"/>
              <a:t>1956</a:t>
            </a:r>
            <a:r>
              <a:rPr lang="en-US" sz="2800" dirty="0"/>
              <a:t> at a conference at Dartmouth. </a:t>
            </a:r>
          </a:p>
          <a:p>
            <a:pPr marL="0" indent="0">
              <a:buNone/>
            </a:pPr>
            <a:endParaRPr lang="en-US" sz="2800" dirty="0"/>
          </a:p>
          <a:p>
            <a:r>
              <a:rPr lang="en-US" sz="2800" dirty="0"/>
              <a:t>The initial proposal by John McCarthy, a mathematics professor at the college was </a:t>
            </a:r>
          </a:p>
          <a:p>
            <a:pPr lvl="1"/>
            <a:r>
              <a:rPr lang="en-US" sz="2800" dirty="0"/>
              <a:t>“to proceed on the basis of the conjecture that </a:t>
            </a:r>
            <a:r>
              <a:rPr lang="en-US" sz="2800" b="1" dirty="0"/>
              <a:t>every</a:t>
            </a:r>
            <a:r>
              <a:rPr lang="en-US" sz="2800" dirty="0"/>
              <a:t> aspect of learning or any other feature of intelligence</a:t>
            </a:r>
            <a:r>
              <a:rPr lang="en-US" sz="2800" i="1" dirty="0"/>
              <a:t> </a:t>
            </a:r>
            <a:r>
              <a:rPr lang="en-US" sz="2800" dirty="0"/>
              <a:t>can in principle be so precisely described that a machine can be made to simulate it.”</a:t>
            </a:r>
          </a:p>
        </p:txBody>
      </p:sp>
      <p:sp>
        <p:nvSpPr>
          <p:cNvPr id="3" name="Slide Number Placeholder 2">
            <a:extLst>
              <a:ext uri="{FF2B5EF4-FFF2-40B4-BE49-F238E27FC236}">
                <a16:creationId xmlns:a16="http://schemas.microsoft.com/office/drawing/2014/main" id="{B8E79599-54A9-4089-9CA2-AD4602F31E5C}"/>
              </a:ext>
            </a:extLst>
          </p:cNvPr>
          <p:cNvSpPr>
            <a:spLocks noGrp="1"/>
          </p:cNvSpPr>
          <p:nvPr>
            <p:ph type="sldNum" sz="quarter" idx="10"/>
          </p:nvPr>
        </p:nvSpPr>
        <p:spPr/>
        <p:txBody>
          <a:bodyPr/>
          <a:lstStyle/>
          <a:p>
            <a:fld id="{9B7C9AA8-325D-49C9-B846-7B41702E2AD0}" type="slidenum">
              <a:rPr lang="en-US" smtClean="0"/>
              <a:pPr/>
              <a:t>4</a:t>
            </a:fld>
            <a:endParaRPr lang="en-US" dirty="0"/>
          </a:p>
        </p:txBody>
      </p:sp>
      <p:sp>
        <p:nvSpPr>
          <p:cNvPr id="4" name="Title 3">
            <a:extLst>
              <a:ext uri="{FF2B5EF4-FFF2-40B4-BE49-F238E27FC236}">
                <a16:creationId xmlns:a16="http://schemas.microsoft.com/office/drawing/2014/main" id="{C8D0FE84-79E8-4F5E-9C74-FD26C58DB731}"/>
              </a:ext>
            </a:extLst>
          </p:cNvPr>
          <p:cNvSpPr>
            <a:spLocks noGrp="1"/>
          </p:cNvSpPr>
          <p:nvPr>
            <p:ph type="title"/>
          </p:nvPr>
        </p:nvSpPr>
        <p:spPr>
          <a:xfrm>
            <a:off x="1390650" y="214114"/>
            <a:ext cx="9601200" cy="1485900"/>
          </a:xfrm>
        </p:spPr>
        <p:txBody>
          <a:bodyPr/>
          <a:lstStyle/>
          <a:p>
            <a:r>
              <a:rPr lang="en-US" dirty="0"/>
              <a:t>But AI was already in play!</a:t>
            </a:r>
          </a:p>
        </p:txBody>
      </p:sp>
    </p:spTree>
    <p:extLst>
      <p:ext uri="{BB962C8B-B14F-4D97-AF65-F5344CB8AC3E}">
        <p14:creationId xmlns:p14="http://schemas.microsoft.com/office/powerpoint/2010/main" val="516121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444CF1D-D597-4589-9B30-2BA626172CC1}"/>
              </a:ext>
            </a:extLst>
          </p:cNvPr>
          <p:cNvSpPr>
            <a:spLocks noGrp="1"/>
          </p:cNvSpPr>
          <p:nvPr>
            <p:ph idx="1"/>
          </p:nvPr>
        </p:nvSpPr>
        <p:spPr>
          <a:xfrm>
            <a:off x="1371600" y="1638300"/>
            <a:ext cx="9601200" cy="3581400"/>
          </a:xfrm>
        </p:spPr>
        <p:txBody>
          <a:bodyPr>
            <a:normAutofit/>
          </a:bodyPr>
          <a:lstStyle/>
          <a:p>
            <a:r>
              <a:rPr lang="en-US" sz="2800" dirty="0"/>
              <a:t>Let’s take a quick trip through time.</a:t>
            </a:r>
          </a:p>
          <a:p>
            <a:r>
              <a:rPr lang="en-US" sz="2800" dirty="0"/>
              <a:t>It’s no surprise that advances in medicine also have an affect on advances in AI.</a:t>
            </a:r>
          </a:p>
          <a:p>
            <a:r>
              <a:rPr lang="en-US" sz="2800" dirty="0"/>
              <a:t>Although the concept was introduced in 1956, we have no evidence of successful projects or the introduction of AI until the 1970’s with rule-based approaches and clinical decision support systems. </a:t>
            </a:r>
          </a:p>
        </p:txBody>
      </p:sp>
      <p:sp>
        <p:nvSpPr>
          <p:cNvPr id="4" name="Title 3">
            <a:extLst>
              <a:ext uri="{FF2B5EF4-FFF2-40B4-BE49-F238E27FC236}">
                <a16:creationId xmlns:a16="http://schemas.microsoft.com/office/drawing/2014/main" id="{9CBA197D-07CE-4A1C-91F8-83C028884EAF}"/>
              </a:ext>
            </a:extLst>
          </p:cNvPr>
          <p:cNvSpPr>
            <a:spLocks noGrp="1"/>
          </p:cNvSpPr>
          <p:nvPr>
            <p:ph type="title"/>
          </p:nvPr>
        </p:nvSpPr>
        <p:spPr>
          <a:xfrm>
            <a:off x="1371600" y="247650"/>
            <a:ext cx="9601200" cy="1485900"/>
          </a:xfrm>
        </p:spPr>
        <p:txBody>
          <a:bodyPr/>
          <a:lstStyle/>
          <a:p>
            <a:r>
              <a:rPr lang="en-US" dirty="0"/>
              <a:t>What are we talking about?</a:t>
            </a:r>
          </a:p>
        </p:txBody>
      </p:sp>
      <p:sp>
        <p:nvSpPr>
          <p:cNvPr id="6" name="Slide Number Placeholder 2">
            <a:extLst>
              <a:ext uri="{FF2B5EF4-FFF2-40B4-BE49-F238E27FC236}">
                <a16:creationId xmlns:a16="http://schemas.microsoft.com/office/drawing/2014/main" id="{B8E79599-54A9-4089-9CA2-AD4602F31E5C}"/>
              </a:ext>
            </a:extLst>
          </p:cNvPr>
          <p:cNvSpPr>
            <a:spLocks noGrp="1"/>
          </p:cNvSpPr>
          <p:nvPr>
            <p:ph type="sldNum" sz="quarter" idx="10"/>
          </p:nvPr>
        </p:nvSpPr>
        <p:spPr>
          <a:xfrm>
            <a:off x="9387840" y="6309360"/>
            <a:ext cx="914400" cy="365760"/>
          </a:xfrm>
        </p:spPr>
        <p:txBody>
          <a:bodyPr/>
          <a:lstStyle/>
          <a:p>
            <a:fld id="{9B7C9AA8-325D-49C9-B846-7B41702E2AD0}" type="slidenum">
              <a:rPr lang="en-US" smtClean="0"/>
              <a:pPr/>
              <a:t>5</a:t>
            </a:fld>
            <a:endParaRPr lang="en-US" dirty="0"/>
          </a:p>
        </p:txBody>
      </p:sp>
    </p:spTree>
    <p:extLst>
      <p:ext uri="{BB962C8B-B14F-4D97-AF65-F5344CB8AC3E}">
        <p14:creationId xmlns:p14="http://schemas.microsoft.com/office/powerpoint/2010/main" val="1148401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96E790-3E09-4DB4-8C21-7C7A357431A0}"/>
              </a:ext>
            </a:extLst>
          </p:cNvPr>
          <p:cNvSpPr>
            <a:spLocks noGrp="1"/>
          </p:cNvSpPr>
          <p:nvPr>
            <p:ph type="sldNum" sz="quarter" idx="10"/>
          </p:nvPr>
        </p:nvSpPr>
        <p:spPr/>
        <p:txBody>
          <a:bodyPr/>
          <a:lstStyle/>
          <a:p>
            <a:fld id="{9B7C9AA8-325D-49C9-B846-7B41702E2AD0}" type="slidenum">
              <a:rPr lang="en-US" smtClean="0"/>
              <a:pPr/>
              <a:t>6</a:t>
            </a:fld>
            <a:endParaRPr lang="en-US" dirty="0"/>
          </a:p>
        </p:txBody>
      </p:sp>
      <p:sp>
        <p:nvSpPr>
          <p:cNvPr id="4" name="Title 3">
            <a:extLst>
              <a:ext uri="{FF2B5EF4-FFF2-40B4-BE49-F238E27FC236}">
                <a16:creationId xmlns:a16="http://schemas.microsoft.com/office/drawing/2014/main" id="{ED3084F5-9755-4BF4-BBFB-A33B80A5AF44}"/>
              </a:ext>
            </a:extLst>
          </p:cNvPr>
          <p:cNvSpPr>
            <a:spLocks noGrp="1"/>
          </p:cNvSpPr>
          <p:nvPr>
            <p:ph type="title"/>
          </p:nvPr>
        </p:nvSpPr>
        <p:spPr>
          <a:xfrm>
            <a:off x="946404" y="61339"/>
            <a:ext cx="9601200" cy="1485900"/>
          </a:xfrm>
        </p:spPr>
        <p:txBody>
          <a:bodyPr/>
          <a:lstStyle/>
          <a:p>
            <a:r>
              <a:rPr lang="en-US" dirty="0"/>
              <a:t>20 years of “learning”</a:t>
            </a:r>
            <a:br>
              <a:rPr lang="en-US" dirty="0"/>
            </a:br>
            <a:r>
              <a:rPr lang="en-US" dirty="0"/>
              <a:t>1970-1990</a:t>
            </a:r>
          </a:p>
        </p:txBody>
      </p:sp>
      <p:sp>
        <p:nvSpPr>
          <p:cNvPr id="5" name="Arrow: Right 4">
            <a:extLst>
              <a:ext uri="{FF2B5EF4-FFF2-40B4-BE49-F238E27FC236}">
                <a16:creationId xmlns:a16="http://schemas.microsoft.com/office/drawing/2014/main" id="{77452C61-0BA0-4C87-AAB3-16FD6B40FFAB}"/>
              </a:ext>
            </a:extLst>
          </p:cNvPr>
          <p:cNvSpPr/>
          <p:nvPr/>
        </p:nvSpPr>
        <p:spPr>
          <a:xfrm>
            <a:off x="5219700" y="2170671"/>
            <a:ext cx="1219200" cy="8031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descr="1966 Spiegel catalog Op top, bell bottoms, madras, gingham">
            <a:extLst>
              <a:ext uri="{FF2B5EF4-FFF2-40B4-BE49-F238E27FC236}">
                <a16:creationId xmlns:a16="http://schemas.microsoft.com/office/drawing/2014/main" id="{B76DE5CC-650B-9E8F-D2FC-0976B6CD3F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84673" y="1691973"/>
            <a:ext cx="2078234" cy="2308339"/>
          </a:xfrm>
          <a:prstGeom prst="rect">
            <a:avLst/>
          </a:prstGeom>
          <a:noFill/>
          <a:ln>
            <a:noFill/>
          </a:ln>
        </p:spPr>
      </p:pic>
      <p:pic>
        <p:nvPicPr>
          <p:cNvPr id="15" name="Picture 14" descr="Stop Looking! Fashion Runway 2011">
            <a:extLst>
              <a:ext uri="{FF2B5EF4-FFF2-40B4-BE49-F238E27FC236}">
                <a16:creationId xmlns:a16="http://schemas.microsoft.com/office/drawing/2014/main" id="{F8CC003B-22CA-D9C4-9884-C4530B42899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3877" y="1762199"/>
            <a:ext cx="3043727" cy="2023487"/>
          </a:xfrm>
          <a:prstGeom prst="rect">
            <a:avLst/>
          </a:prstGeom>
          <a:noFill/>
          <a:ln>
            <a:noFill/>
          </a:ln>
        </p:spPr>
      </p:pic>
      <p:grpSp>
        <p:nvGrpSpPr>
          <p:cNvPr id="2" name="Group 1">
            <a:extLst>
              <a:ext uri="{FF2B5EF4-FFF2-40B4-BE49-F238E27FC236}">
                <a16:creationId xmlns:a16="http://schemas.microsoft.com/office/drawing/2014/main" id="{DE49C94C-F257-4854-A84F-2FEFFF44F87E}"/>
              </a:ext>
            </a:extLst>
          </p:cNvPr>
          <p:cNvGrpSpPr/>
          <p:nvPr/>
        </p:nvGrpSpPr>
        <p:grpSpPr>
          <a:xfrm>
            <a:off x="1810257" y="4381818"/>
            <a:ext cx="9132871" cy="2027631"/>
            <a:chOff x="1810257" y="4381818"/>
            <a:chExt cx="9132871" cy="2027631"/>
          </a:xfrm>
        </p:grpSpPr>
        <p:pic>
          <p:nvPicPr>
            <p:cNvPr id="18" name="Picture 17" descr="prescription pad">
              <a:extLst>
                <a:ext uri="{FF2B5EF4-FFF2-40B4-BE49-F238E27FC236}">
                  <a16:creationId xmlns:a16="http://schemas.microsoft.com/office/drawing/2014/main" id="{2761D2FC-D418-23D6-519C-E13FCBA2B17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0343" y="4687329"/>
              <a:ext cx="2131314" cy="1372711"/>
            </a:xfrm>
            <a:prstGeom prst="rect">
              <a:avLst/>
            </a:prstGeom>
            <a:noFill/>
            <a:ln>
              <a:noFill/>
            </a:ln>
          </p:spPr>
        </p:pic>
        <p:pic>
          <p:nvPicPr>
            <p:cNvPr id="19" name="Picture 18" descr="A picture containing indoor, different, variety&#10;&#10;Description automatically generated">
              <a:extLst>
                <a:ext uri="{FF2B5EF4-FFF2-40B4-BE49-F238E27FC236}">
                  <a16:creationId xmlns:a16="http://schemas.microsoft.com/office/drawing/2014/main" id="{14A173FA-4F2C-4412-0A9B-310F5B92F5D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10257" y="4687329"/>
              <a:ext cx="2152650" cy="1722120"/>
            </a:xfrm>
            <a:prstGeom prst="rect">
              <a:avLst/>
            </a:prstGeom>
            <a:noFill/>
            <a:ln>
              <a:noFill/>
            </a:ln>
          </p:spPr>
        </p:pic>
        <p:pic>
          <p:nvPicPr>
            <p:cNvPr id="20" name="Picture 19" descr="File:E00031141 (CardioNetworks ECGpedia)">
              <a:extLst>
                <a:ext uri="{FF2B5EF4-FFF2-40B4-BE49-F238E27FC236}">
                  <a16:creationId xmlns:a16="http://schemas.microsoft.com/office/drawing/2014/main" id="{AC10D1C9-C3C5-2931-78F0-6DDED1BA491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56088" y="4381818"/>
              <a:ext cx="2987040" cy="1851342"/>
            </a:xfrm>
            <a:prstGeom prst="rect">
              <a:avLst/>
            </a:prstGeom>
            <a:noFill/>
            <a:ln>
              <a:noFill/>
            </a:ln>
          </p:spPr>
        </p:pic>
      </p:grpSp>
    </p:spTree>
    <p:extLst>
      <p:ext uri="{BB962C8B-B14F-4D97-AF65-F5344CB8AC3E}">
        <p14:creationId xmlns:p14="http://schemas.microsoft.com/office/powerpoint/2010/main" val="12218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830EA0-41E3-480D-82E0-4B1009A7C314}"/>
              </a:ext>
            </a:extLst>
          </p:cNvPr>
          <p:cNvSpPr>
            <a:spLocks noGrp="1"/>
          </p:cNvSpPr>
          <p:nvPr>
            <p:ph type="title"/>
          </p:nvPr>
        </p:nvSpPr>
        <p:spPr>
          <a:xfrm>
            <a:off x="1018786" y="182880"/>
            <a:ext cx="9601200" cy="1485900"/>
          </a:xfrm>
        </p:spPr>
        <p:txBody>
          <a:bodyPr/>
          <a:lstStyle/>
          <a:p>
            <a:r>
              <a:rPr lang="en-US" dirty="0"/>
              <a:t>But the technology needed to “grow”</a:t>
            </a:r>
          </a:p>
        </p:txBody>
      </p:sp>
      <p:sp>
        <p:nvSpPr>
          <p:cNvPr id="6" name="Content Placeholder 5">
            <a:extLst>
              <a:ext uri="{FF2B5EF4-FFF2-40B4-BE49-F238E27FC236}">
                <a16:creationId xmlns:a16="http://schemas.microsoft.com/office/drawing/2014/main" id="{3A8755C4-BD58-4686-8BE3-49C292E2F837}"/>
              </a:ext>
            </a:extLst>
          </p:cNvPr>
          <p:cNvSpPr>
            <a:spLocks noGrp="1"/>
          </p:cNvSpPr>
          <p:nvPr>
            <p:ph sz="half" idx="1"/>
          </p:nvPr>
        </p:nvSpPr>
        <p:spPr>
          <a:xfrm>
            <a:off x="1371600" y="1816101"/>
            <a:ext cx="4559300" cy="4051300"/>
          </a:xfrm>
        </p:spPr>
        <p:txBody>
          <a:bodyPr>
            <a:noAutofit/>
          </a:bodyPr>
          <a:lstStyle/>
          <a:p>
            <a:pPr marL="0" indent="0">
              <a:buNone/>
            </a:pPr>
            <a:r>
              <a:rPr lang="en-US" sz="2400" b="1" u="sng" dirty="0"/>
              <a:t>Original/1</a:t>
            </a:r>
            <a:r>
              <a:rPr lang="en-US" sz="2400" b="1" u="sng" baseline="30000" dirty="0"/>
              <a:t>st</a:t>
            </a:r>
            <a:r>
              <a:rPr lang="en-US" sz="2400" b="1" u="sng" dirty="0"/>
              <a:t> generation AI</a:t>
            </a:r>
          </a:p>
          <a:p>
            <a:r>
              <a:rPr lang="en-US" sz="2400" dirty="0"/>
              <a:t>Rule based</a:t>
            </a:r>
          </a:p>
          <a:p>
            <a:r>
              <a:rPr lang="en-US" sz="2400" dirty="0"/>
              <a:t>Need robust decision rules</a:t>
            </a:r>
          </a:p>
          <a:p>
            <a:r>
              <a:rPr lang="en-US" sz="2400" dirty="0"/>
              <a:t>Require human-authored updates</a:t>
            </a:r>
          </a:p>
          <a:p>
            <a:r>
              <a:rPr lang="en-US" sz="2400" dirty="0"/>
              <a:t>Still require a large amount of human interaction</a:t>
            </a:r>
          </a:p>
        </p:txBody>
      </p:sp>
      <p:sp>
        <p:nvSpPr>
          <p:cNvPr id="7" name="Content Placeholder 6">
            <a:extLst>
              <a:ext uri="{FF2B5EF4-FFF2-40B4-BE49-F238E27FC236}">
                <a16:creationId xmlns:a16="http://schemas.microsoft.com/office/drawing/2014/main" id="{365436A5-21FB-42D6-8EEA-9DBC109A8133}"/>
              </a:ext>
            </a:extLst>
          </p:cNvPr>
          <p:cNvSpPr>
            <a:spLocks noGrp="1"/>
          </p:cNvSpPr>
          <p:nvPr>
            <p:ph sz="half" idx="2"/>
          </p:nvPr>
        </p:nvSpPr>
        <p:spPr>
          <a:xfrm>
            <a:off x="6652402" y="1816101"/>
            <a:ext cx="4650597" cy="4051300"/>
          </a:xfrm>
        </p:spPr>
        <p:txBody>
          <a:bodyPr>
            <a:noAutofit/>
          </a:bodyPr>
          <a:lstStyle/>
          <a:p>
            <a:pPr marL="0" indent="0">
              <a:buNone/>
            </a:pPr>
            <a:r>
              <a:rPr lang="en-US" sz="2400" b="1" u="sng" dirty="0"/>
              <a:t>Machine learning methods</a:t>
            </a:r>
          </a:p>
          <a:p>
            <a:r>
              <a:rPr lang="en-US" sz="2400" dirty="0"/>
              <a:t>Account for complex interactions to identify patterns from the data</a:t>
            </a:r>
          </a:p>
          <a:p>
            <a:r>
              <a:rPr lang="en-US" sz="2400" dirty="0"/>
              <a:t>Supervised or unsupervised</a:t>
            </a:r>
          </a:p>
          <a:p>
            <a:r>
              <a:rPr lang="en-US" sz="2400" dirty="0"/>
              <a:t>Collect large numbers of cases or data</a:t>
            </a:r>
          </a:p>
          <a:p>
            <a:r>
              <a:rPr lang="en-US" sz="2400" dirty="0"/>
              <a:t>Train “neural” networks on datasets to “solve” problems or identify issues through series of algorithms. </a:t>
            </a:r>
          </a:p>
        </p:txBody>
      </p:sp>
      <p:sp>
        <p:nvSpPr>
          <p:cNvPr id="8" name="Slide Number Placeholder 2">
            <a:extLst>
              <a:ext uri="{FF2B5EF4-FFF2-40B4-BE49-F238E27FC236}">
                <a16:creationId xmlns:a16="http://schemas.microsoft.com/office/drawing/2014/main" id="{B8E79599-54A9-4089-9CA2-AD4602F31E5C}"/>
              </a:ext>
            </a:extLst>
          </p:cNvPr>
          <p:cNvSpPr>
            <a:spLocks noGrp="1"/>
          </p:cNvSpPr>
          <p:nvPr>
            <p:ph type="sldNum" sz="quarter" idx="10"/>
          </p:nvPr>
        </p:nvSpPr>
        <p:spPr>
          <a:xfrm>
            <a:off x="9387840" y="6309360"/>
            <a:ext cx="914400" cy="365760"/>
          </a:xfrm>
        </p:spPr>
        <p:txBody>
          <a:bodyPr/>
          <a:lstStyle/>
          <a:p>
            <a:fld id="{9B7C9AA8-325D-49C9-B846-7B41702E2AD0}" type="slidenum">
              <a:rPr lang="en-US" smtClean="0"/>
              <a:pPr/>
              <a:t>7</a:t>
            </a:fld>
            <a:endParaRPr lang="en-US" dirty="0"/>
          </a:p>
        </p:txBody>
      </p:sp>
    </p:spTree>
    <p:extLst>
      <p:ext uri="{BB962C8B-B14F-4D97-AF65-F5344CB8AC3E}">
        <p14:creationId xmlns:p14="http://schemas.microsoft.com/office/powerpoint/2010/main" val="180212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8E5D93-360F-4B6F-9F98-AA9D15D32A85}"/>
              </a:ext>
            </a:extLst>
          </p:cNvPr>
          <p:cNvSpPr>
            <a:spLocks noGrp="1"/>
          </p:cNvSpPr>
          <p:nvPr>
            <p:ph idx="1"/>
          </p:nvPr>
        </p:nvSpPr>
        <p:spPr>
          <a:xfrm>
            <a:off x="1193800" y="1155700"/>
            <a:ext cx="9601200" cy="3581400"/>
          </a:xfrm>
        </p:spPr>
        <p:txBody>
          <a:bodyPr>
            <a:noAutofit/>
          </a:bodyPr>
          <a:lstStyle/>
          <a:p>
            <a:r>
              <a:rPr lang="en-US" sz="2800" dirty="0"/>
              <a:t>The increase in the use of AI has been driven by successful use of:</a:t>
            </a:r>
          </a:p>
          <a:p>
            <a:pPr lvl="1"/>
            <a:r>
              <a:rPr lang="en-US" sz="2800" dirty="0"/>
              <a:t>Application of deep learning</a:t>
            </a:r>
          </a:p>
          <a:p>
            <a:pPr lvl="1"/>
            <a:r>
              <a:rPr lang="en-US" sz="2800" dirty="0"/>
              <a:t>Increased neural networks</a:t>
            </a:r>
          </a:p>
          <a:p>
            <a:pPr lvl="1"/>
            <a:r>
              <a:rPr lang="en-US" sz="2800" dirty="0"/>
              <a:t>Increased understanding and development of algorithms</a:t>
            </a:r>
          </a:p>
          <a:p>
            <a:pPr lvl="1"/>
            <a:r>
              <a:rPr lang="en-US" sz="2800" dirty="0"/>
              <a:t>Increased use of algorithms</a:t>
            </a:r>
          </a:p>
          <a:p>
            <a:pPr lvl="1"/>
            <a:endParaRPr lang="en-US" sz="2800" dirty="0"/>
          </a:p>
          <a:p>
            <a:pPr lvl="1" algn="ctr"/>
            <a:endParaRPr lang="en-US" sz="2800" b="1" dirty="0"/>
          </a:p>
          <a:p>
            <a:pPr marL="365760" lvl="1" indent="0" algn="ctr">
              <a:buNone/>
            </a:pPr>
            <a:r>
              <a:rPr lang="en-US" sz="2800" b="1" dirty="0"/>
              <a:t>What does this all mean???</a:t>
            </a:r>
          </a:p>
        </p:txBody>
      </p:sp>
      <p:sp>
        <p:nvSpPr>
          <p:cNvPr id="3" name="Slide Number Placeholder 2">
            <a:extLst>
              <a:ext uri="{FF2B5EF4-FFF2-40B4-BE49-F238E27FC236}">
                <a16:creationId xmlns:a16="http://schemas.microsoft.com/office/drawing/2014/main" id="{BA744BC4-BEC2-4814-935B-EBD15472603D}"/>
              </a:ext>
            </a:extLst>
          </p:cNvPr>
          <p:cNvSpPr>
            <a:spLocks noGrp="1"/>
          </p:cNvSpPr>
          <p:nvPr>
            <p:ph type="sldNum" sz="quarter" idx="10"/>
          </p:nvPr>
        </p:nvSpPr>
        <p:spPr/>
        <p:txBody>
          <a:bodyPr/>
          <a:lstStyle/>
          <a:p>
            <a:fld id="{9B7C9AA8-325D-49C9-B846-7B41702E2AD0}" type="slidenum">
              <a:rPr lang="en-US" smtClean="0"/>
              <a:pPr/>
              <a:t>8</a:t>
            </a:fld>
            <a:endParaRPr lang="en-US" dirty="0"/>
          </a:p>
        </p:txBody>
      </p:sp>
      <p:sp>
        <p:nvSpPr>
          <p:cNvPr id="4" name="Title 3">
            <a:extLst>
              <a:ext uri="{FF2B5EF4-FFF2-40B4-BE49-F238E27FC236}">
                <a16:creationId xmlns:a16="http://schemas.microsoft.com/office/drawing/2014/main" id="{5AF24A1E-07E0-4AF1-814B-A5F5C37CDB9E}"/>
              </a:ext>
            </a:extLst>
          </p:cNvPr>
          <p:cNvSpPr>
            <a:spLocks noGrp="1"/>
          </p:cNvSpPr>
          <p:nvPr>
            <p:ph type="title"/>
          </p:nvPr>
        </p:nvSpPr>
        <p:spPr>
          <a:xfrm>
            <a:off x="1295400" y="214114"/>
            <a:ext cx="9601200" cy="1485900"/>
          </a:xfrm>
        </p:spPr>
        <p:txBody>
          <a:bodyPr/>
          <a:lstStyle/>
          <a:p>
            <a:r>
              <a:rPr lang="en-US" dirty="0"/>
              <a:t>Success!</a:t>
            </a:r>
          </a:p>
        </p:txBody>
      </p:sp>
    </p:spTree>
    <p:extLst>
      <p:ext uri="{BB962C8B-B14F-4D97-AF65-F5344CB8AC3E}">
        <p14:creationId xmlns:p14="http://schemas.microsoft.com/office/powerpoint/2010/main" val="1991812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30703_5k Freight train | Lake Louise Village, Banff National Park, Alberta, Canada">
            <a:extLst>
              <a:ext uri="{FF2B5EF4-FFF2-40B4-BE49-F238E27FC236}">
                <a16:creationId xmlns:a16="http://schemas.microsoft.com/office/drawing/2014/main" id="{7FC48CFC-C3F8-023E-79CF-0D2883DF5A11}"/>
              </a:ext>
            </a:extLst>
          </p:cNvPr>
          <p:cNvPicPr>
            <a:picLocks noChangeAspect="1"/>
          </p:cNvPicPr>
          <p:nvPr/>
        </p:nvPicPr>
        <p:blipFill rotWithShape="1">
          <a:blip r:embed="rId2">
            <a:extLst>
              <a:ext uri="{28A0092B-C50C-407E-A947-70E740481C1C}">
                <a14:useLocalDpi xmlns:a14="http://schemas.microsoft.com/office/drawing/2010/main" val="0"/>
              </a:ext>
            </a:extLst>
          </a:blip>
          <a:srcRect t="24599" r="-1" b="656"/>
          <a:stretch/>
        </p:blipFill>
        <p:spPr bwMode="auto">
          <a:xfrm flipH="1">
            <a:off x="1889760" y="1600200"/>
            <a:ext cx="8412480" cy="4495800"/>
          </a:xfrm>
          <a:prstGeom prst="rect">
            <a:avLst/>
          </a:prstGeom>
          <a:noFill/>
          <a:ln>
            <a:noFill/>
          </a:ln>
        </p:spPr>
      </p:pic>
      <p:sp>
        <p:nvSpPr>
          <p:cNvPr id="2" name="Slide Number Placeholder 1">
            <a:extLst>
              <a:ext uri="{FF2B5EF4-FFF2-40B4-BE49-F238E27FC236}">
                <a16:creationId xmlns:a16="http://schemas.microsoft.com/office/drawing/2014/main" id="{28985786-1CFD-4DFF-98F3-30D19B2D99D0}"/>
              </a:ext>
            </a:extLst>
          </p:cNvPr>
          <p:cNvSpPr>
            <a:spLocks noGrp="1"/>
          </p:cNvSpPr>
          <p:nvPr>
            <p:ph type="sldNum" sz="quarter" idx="10"/>
          </p:nvPr>
        </p:nvSpPr>
        <p:spPr>
          <a:xfrm>
            <a:off x="9387840" y="6309360"/>
            <a:ext cx="914400" cy="365760"/>
          </a:xfrm>
        </p:spPr>
        <p:txBody>
          <a:bodyPr anchor="ctr">
            <a:normAutofit/>
          </a:bodyPr>
          <a:lstStyle/>
          <a:p>
            <a:pPr>
              <a:spcAft>
                <a:spcPts val="600"/>
              </a:spcAft>
            </a:pPr>
            <a:fld id="{9B7C9AA8-325D-49C9-B846-7B41702E2AD0}" type="slidenum">
              <a:rPr lang="en-US" smtClean="0"/>
              <a:pPr>
                <a:spcAft>
                  <a:spcPts val="600"/>
                </a:spcAft>
              </a:pPr>
              <a:t>9</a:t>
            </a:fld>
            <a:endParaRPr lang="en-US"/>
          </a:p>
        </p:txBody>
      </p:sp>
      <p:sp>
        <p:nvSpPr>
          <p:cNvPr id="3" name="Title 2">
            <a:extLst>
              <a:ext uri="{FF2B5EF4-FFF2-40B4-BE49-F238E27FC236}">
                <a16:creationId xmlns:a16="http://schemas.microsoft.com/office/drawing/2014/main" id="{46C2CC00-F297-4D62-A692-3187613060F2}"/>
              </a:ext>
            </a:extLst>
          </p:cNvPr>
          <p:cNvSpPr>
            <a:spLocks noGrp="1"/>
          </p:cNvSpPr>
          <p:nvPr>
            <p:ph type="title"/>
          </p:nvPr>
        </p:nvSpPr>
        <p:spPr>
          <a:xfrm>
            <a:off x="2057400" y="228600"/>
            <a:ext cx="8244840" cy="822960"/>
          </a:xfrm>
        </p:spPr>
        <p:txBody>
          <a:bodyPr anchor="ctr">
            <a:normAutofit/>
          </a:bodyPr>
          <a:lstStyle/>
          <a:p>
            <a:pPr>
              <a:lnSpc>
                <a:spcPct val="90000"/>
              </a:lnSpc>
            </a:pPr>
            <a:r>
              <a:rPr lang="en-US" sz="3600" dirty="0"/>
              <a:t>It’s coming soon to a facility near you</a:t>
            </a:r>
            <a:r>
              <a:rPr lang="en-US" sz="2500" dirty="0"/>
              <a:t>!</a:t>
            </a:r>
          </a:p>
        </p:txBody>
      </p:sp>
    </p:spTree>
    <p:extLst>
      <p:ext uri="{BB962C8B-B14F-4D97-AF65-F5344CB8AC3E}">
        <p14:creationId xmlns:p14="http://schemas.microsoft.com/office/powerpoint/2010/main" val="387252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1751</TotalTime>
  <Words>2503</Words>
  <Application>Microsoft Office PowerPoint</Application>
  <PresentationFormat>Widescreen</PresentationFormat>
  <Paragraphs>269</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Franklin Gothic Book</vt:lpstr>
      <vt:lpstr>Times New Roman</vt:lpstr>
      <vt:lpstr>Verdana</vt:lpstr>
      <vt:lpstr>Crop</vt:lpstr>
      <vt:lpstr>Artificial Intelligence: The Risk is not artificial!</vt:lpstr>
      <vt:lpstr>Objectives</vt:lpstr>
      <vt:lpstr>Seems like only yesterday . . </vt:lpstr>
      <vt:lpstr>But AI was already in play!</vt:lpstr>
      <vt:lpstr>What are we talking about?</vt:lpstr>
      <vt:lpstr>20 years of “learning” 1970-1990</vt:lpstr>
      <vt:lpstr>But the technology needed to “grow”</vt:lpstr>
      <vt:lpstr>Success!</vt:lpstr>
      <vt:lpstr>It’s coming soon to a facility near you!</vt:lpstr>
      <vt:lpstr>What are the common sources?</vt:lpstr>
      <vt:lpstr>What are we doing?</vt:lpstr>
      <vt:lpstr>Develop Governance</vt:lpstr>
      <vt:lpstr>Goals</vt:lpstr>
      <vt:lpstr>Intake and Oversight</vt:lpstr>
      <vt:lpstr>Emerging Technology</vt:lpstr>
      <vt:lpstr>But we saw a glimpse,  way back then with George  </vt:lpstr>
      <vt:lpstr>Regulatory Landscape</vt:lpstr>
      <vt:lpstr>Grey Zone</vt:lpstr>
      <vt:lpstr>FDA Regulations</vt:lpstr>
      <vt:lpstr>Regulatory Landscape</vt:lpstr>
      <vt:lpstr>World Health Organization</vt:lpstr>
      <vt:lpstr>Privacy &amp; Security</vt:lpstr>
      <vt:lpstr>The “Roundtable” (HHS)</vt:lpstr>
      <vt:lpstr>The “Roundtable” (HHS) Actionable Opportunities</vt:lpstr>
      <vt:lpstr>The “Roundtable” (HHS) Actionable Opportunities</vt:lpstr>
      <vt:lpstr>Informed Consent</vt:lpstr>
      <vt:lpstr>Recommendations</vt:lpstr>
      <vt:lpstr>More Recommendations</vt:lpstr>
      <vt:lpstr>Clinical Judgement vs. Machine</vt:lpstr>
      <vt:lpstr>In Closing</vt:lpstr>
      <vt:lpstr>Questions?</vt:lpstr>
      <vt:lpstr>Images Reprinted - Courtesy of Openverse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Ravenelle, Erica</dc:creator>
  <cp:lastModifiedBy>Erica</cp:lastModifiedBy>
  <cp:revision>26</cp:revision>
  <dcterms:created xsi:type="dcterms:W3CDTF">2019-02-13T19:37:37Z</dcterms:created>
  <dcterms:modified xsi:type="dcterms:W3CDTF">2023-08-28T18:58:53Z</dcterms:modified>
</cp:coreProperties>
</file>